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45" r:id="rId2"/>
    <p:sldId id="349" r:id="rId3"/>
    <p:sldId id="383" r:id="rId4"/>
    <p:sldId id="384" r:id="rId5"/>
    <p:sldId id="358" r:id="rId6"/>
    <p:sldId id="385" r:id="rId7"/>
    <p:sldId id="386" r:id="rId8"/>
    <p:sldId id="387" r:id="rId9"/>
    <p:sldId id="388" r:id="rId10"/>
    <p:sldId id="389" r:id="rId11"/>
    <p:sldId id="390" r:id="rId12"/>
    <p:sldId id="391" r:id="rId13"/>
    <p:sldId id="392" r:id="rId14"/>
    <p:sldId id="359" r:id="rId15"/>
    <p:sldId id="393" r:id="rId16"/>
    <p:sldId id="394" r:id="rId17"/>
    <p:sldId id="360" r:id="rId18"/>
    <p:sldId id="395" r:id="rId19"/>
    <p:sldId id="396" r:id="rId20"/>
    <p:sldId id="397" r:id="rId21"/>
    <p:sldId id="398" r:id="rId22"/>
    <p:sldId id="361" r:id="rId23"/>
    <p:sldId id="399" r:id="rId24"/>
    <p:sldId id="362" r:id="rId25"/>
    <p:sldId id="400" r:id="rId26"/>
    <p:sldId id="401" r:id="rId27"/>
    <p:sldId id="402" r:id="rId28"/>
    <p:sldId id="403" r:id="rId29"/>
    <p:sldId id="369" r:id="rId30"/>
    <p:sldId id="404" r:id="rId31"/>
    <p:sldId id="405" r:id="rId32"/>
    <p:sldId id="406" r:id="rId33"/>
    <p:sldId id="407" r:id="rId34"/>
    <p:sldId id="370" r:id="rId35"/>
    <p:sldId id="408" r:id="rId36"/>
    <p:sldId id="409" r:id="rId37"/>
    <p:sldId id="410" r:id="rId38"/>
    <p:sldId id="411" r:id="rId39"/>
    <p:sldId id="412" r:id="rId40"/>
    <p:sldId id="413" r:id="rId41"/>
    <p:sldId id="414" r:id="rId42"/>
    <p:sldId id="371" r:id="rId43"/>
    <p:sldId id="415" r:id="rId44"/>
    <p:sldId id="416" r:id="rId45"/>
    <p:sldId id="417" r:id="rId46"/>
    <p:sldId id="372" r:id="rId47"/>
    <p:sldId id="418" r:id="rId48"/>
    <p:sldId id="419" r:id="rId49"/>
    <p:sldId id="420" r:id="rId50"/>
    <p:sldId id="421" r:id="rId51"/>
    <p:sldId id="422" r:id="rId52"/>
    <p:sldId id="373" r:id="rId53"/>
    <p:sldId id="423" r:id="rId54"/>
    <p:sldId id="424" r:id="rId55"/>
    <p:sldId id="425" r:id="rId56"/>
    <p:sldId id="355" r:id="rId57"/>
    <p:sldId id="374" r:id="rId58"/>
    <p:sldId id="375" r:id="rId59"/>
    <p:sldId id="376" r:id="rId60"/>
    <p:sldId id="357" r:id="rId61"/>
    <p:sldId id="377" r:id="rId62"/>
    <p:sldId id="378" r:id="rId63"/>
    <p:sldId id="379" r:id="rId64"/>
    <p:sldId id="380" r:id="rId65"/>
    <p:sldId id="381" r:id="rId66"/>
    <p:sldId id="38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9" autoAdjust="0"/>
    <p:restoredTop sz="93184" autoAdjust="0"/>
  </p:normalViewPr>
  <p:slideViewPr>
    <p:cSldViewPr snapToGrid="0" showGuides="1">
      <p:cViewPr varScale="1">
        <p:scale>
          <a:sx n="72" d="100"/>
          <a:sy n="72" d="100"/>
        </p:scale>
        <p:origin x="1338" y="66"/>
      </p:cViewPr>
      <p:guideLst>
        <p:guide orient="horz"/>
        <p:guide pos="5759"/>
        <p:guide/>
        <p:guide orient="horz" pos="2544"/>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5" y="98425"/>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latin typeface="+mn-lt"/>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heading">
    <p:bg>
      <p:bgPr>
        <a:solidFill>
          <a:srgbClr val="FFFFF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
        <p:nvSpPr>
          <p:cNvPr id="6" name="Rectangle 5">
            <a:extLst>
              <a:ext uri="{FF2B5EF4-FFF2-40B4-BE49-F238E27FC236}">
                <a16:creationId xmlns:a16="http://schemas.microsoft.com/office/drawing/2014/main" id="{12D842CD-2D05-394C-A525-2AD7C86A31F0}"/>
              </a:ext>
            </a:extLst>
          </p:cNvPr>
          <p:cNvSpPr/>
          <p:nvPr userDrawn="1"/>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7" name="Rectangle 7">
            <a:extLst>
              <a:ext uri="{FF2B5EF4-FFF2-40B4-BE49-F238E27FC236}">
                <a16:creationId xmlns:a16="http://schemas.microsoft.com/office/drawing/2014/main" id="{A8562656-E289-D447-95C8-B5D03DC8A4A6}"/>
              </a:ext>
            </a:extLst>
          </p:cNvPr>
          <p:cNvSpPr>
            <a:spLocks noChangeArrowheads="1"/>
          </p:cNvSpPr>
          <p:nvPr userDrawn="1"/>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8" descr="page13image1089939648">
            <a:extLst>
              <a:ext uri="{FF2B5EF4-FFF2-40B4-BE49-F238E27FC236}">
                <a16:creationId xmlns:a16="http://schemas.microsoft.com/office/drawing/2014/main" id="{407C5BFE-760C-754F-A51A-3E9EA2770D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r>
              <a:rPr lang="en-GB" dirty="0"/>
              <a:t>1-</a:t>
            </a:r>
            <a:fld id="{DDBE135E-2566-4748-853C-8A3B78F0FB00}" type="slidenum">
              <a:rPr lang="en-GB" smtClean="0"/>
              <a:pPr/>
              <a:t>‹#›</a:t>
            </a:fld>
            <a:endParaRPr lang="en-GB"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682" r:id="rId2"/>
    <p:sldLayoutId id="2147483695" r:id="rId3"/>
    <p:sldLayoutId id="2147483698" r:id="rId4"/>
    <p:sldLayoutId id="2147483694" r:id="rId5"/>
    <p:sldLayoutId id="2147483654" r:id="rId6"/>
    <p:sldLayoutId id="2147483727" r:id="rId7"/>
    <p:sldLayoutId id="2147483742" r:id="rId8"/>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y/02pg8jgj4c181jmfjp4snx54001btw/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0064"/>
            <a:ext cx="3209925" cy="2244236"/>
          </a:xfrm>
        </p:spPr>
        <p:txBody>
          <a:bodyPr/>
          <a:lstStyle/>
          <a:p>
            <a:r>
              <a:rPr lang="en-US" dirty="0">
                <a:latin typeface="+mn-lt"/>
              </a:rPr>
              <a:t>Chapter 3:</a:t>
            </a:r>
            <a:br>
              <a:rPr lang="en-US" dirty="0">
                <a:latin typeface="+mn-lt"/>
              </a:rPr>
            </a:br>
            <a:r>
              <a:rPr lang="en-US" altLang="en-US" dirty="0">
                <a:latin typeface="+mn-lt"/>
              </a:rPr>
              <a:t>Displaying and Describing Quantitative Data</a:t>
            </a:r>
            <a:br>
              <a:rPr lang="en-US" altLang="en-US" dirty="0">
                <a:solidFill>
                  <a:srgbClr val="FFBB57"/>
                </a:solidFill>
              </a:rPr>
            </a:br>
            <a:endParaRPr lang="en-US" dirty="0">
              <a:latin typeface="+mn-lt"/>
            </a:endParaRPr>
          </a:p>
        </p:txBody>
      </p: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a:t>
            </a:fld>
            <a:endParaRPr lang="en-GB" dirty="0">
              <a:solidFill>
                <a:schemeClr val="bg2"/>
              </a:solidFill>
            </a:endParaRPr>
          </a:p>
        </p:txBody>
      </p:sp>
      <p:pic>
        <p:nvPicPr>
          <p:cNvPr id="4" name="Picture 3">
            <a:extLst>
              <a:ext uri="{FF2B5EF4-FFF2-40B4-BE49-F238E27FC236}">
                <a16:creationId xmlns:a16="http://schemas.microsoft.com/office/drawing/2014/main" id="{A44C9600-D61F-CB4E-B2AC-AB23D774483F}"/>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342BC69A-67C3-C94B-9B18-0CD6BEEC5A1C}"/>
              </a:ext>
            </a:extLst>
          </p:cNvPr>
          <p:cNvPicPr>
            <a:picLocks noChangeAspect="1"/>
          </p:cNvPicPr>
          <p:nvPr/>
        </p:nvPicPr>
        <p:blipFill>
          <a:blip r:link="rId3"/>
          <a:stretch>
            <a:fillRect/>
          </a:stretch>
        </p:blipFill>
        <p:spPr>
          <a:xfrm>
            <a:off x="1270000" y="1270000"/>
            <a:ext cx="63500" cy="76200"/>
          </a:xfrm>
          <a:prstGeom prst="rect">
            <a:avLst/>
          </a:prstGeom>
        </p:spPr>
      </p:pic>
      <p:pic>
        <p:nvPicPr>
          <p:cNvPr id="9" name="Picture 8" descr="A picture containing scatter chart&#10;&#10;Description automatically generated">
            <a:extLst>
              <a:ext uri="{FF2B5EF4-FFF2-40B4-BE49-F238E27FC236}">
                <a16:creationId xmlns:a16="http://schemas.microsoft.com/office/drawing/2014/main" id="{5CA646E0-0066-4184-9A8B-8D08FA4E2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699" y="0"/>
            <a:ext cx="5375301" cy="6858000"/>
          </a:xfrm>
          <a:prstGeom prst="rect">
            <a:avLst/>
          </a:prstGeom>
        </p:spPr>
      </p:pic>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42624"/>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10</a:t>
            </a:fld>
            <a:endParaRPr lang="en-GB" dirty="0"/>
          </a:p>
        </p:txBody>
      </p:sp>
      <p:sp>
        <p:nvSpPr>
          <p:cNvPr id="6" name="Text Box 7">
            <a:extLst>
              <a:ext uri="{FF2B5EF4-FFF2-40B4-BE49-F238E27FC236}">
                <a16:creationId xmlns:a16="http://schemas.microsoft.com/office/drawing/2014/main" id="{20513A0A-C810-9E4A-BF69-AEED22DD2662}"/>
              </a:ext>
            </a:extLst>
          </p:cNvPr>
          <p:cNvSpPr txBox="1">
            <a:spLocks noChangeArrowheads="1"/>
          </p:cNvSpPr>
          <p:nvPr/>
        </p:nvSpPr>
        <p:spPr bwMode="auto">
          <a:xfrm>
            <a:off x="495300" y="962025"/>
            <a:ext cx="916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Symmetry</a:t>
            </a:r>
          </a:p>
          <a:p>
            <a:pPr eaLnBrk="1" hangingPunct="1"/>
            <a:endParaRPr lang="en-US" altLang="en-US" dirty="0"/>
          </a:p>
          <a:p>
            <a:pPr eaLnBrk="1" hangingPunct="1"/>
            <a:r>
              <a:rPr lang="en-US" altLang="en-US" dirty="0"/>
              <a:t>The distribution below is skewed to the left.</a:t>
            </a:r>
          </a:p>
        </p:txBody>
      </p:sp>
      <p:pic>
        <p:nvPicPr>
          <p:cNvPr id="9" name="Picture 2">
            <a:extLst>
              <a:ext uri="{FF2B5EF4-FFF2-40B4-BE49-F238E27FC236}">
                <a16:creationId xmlns:a16="http://schemas.microsoft.com/office/drawing/2014/main" id="{E8ABCC99-3E32-1E44-8A24-A3E8D00D9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2276475"/>
            <a:ext cx="518477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4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42624"/>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11</a:t>
            </a:fld>
            <a:endParaRPr lang="en-GB" dirty="0"/>
          </a:p>
        </p:txBody>
      </p:sp>
      <p:sp>
        <p:nvSpPr>
          <p:cNvPr id="10" name="Text Box 7">
            <a:extLst>
              <a:ext uri="{FF2B5EF4-FFF2-40B4-BE49-F238E27FC236}">
                <a16:creationId xmlns:a16="http://schemas.microsoft.com/office/drawing/2014/main" id="{C7EA3373-57B1-534E-877E-E2ED966D5CF2}"/>
              </a:ext>
            </a:extLst>
          </p:cNvPr>
          <p:cNvSpPr txBox="1">
            <a:spLocks noChangeArrowheads="1"/>
          </p:cNvSpPr>
          <p:nvPr/>
        </p:nvSpPr>
        <p:spPr bwMode="auto">
          <a:xfrm>
            <a:off x="495300" y="962025"/>
            <a:ext cx="783820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Outliers</a:t>
            </a:r>
          </a:p>
          <a:p>
            <a:pPr eaLnBrk="1" hangingPunct="1"/>
            <a:endParaRPr lang="en-US" altLang="en-US" dirty="0"/>
          </a:p>
          <a:p>
            <a:pPr eaLnBrk="1" hangingPunct="1"/>
            <a:r>
              <a:rPr lang="en-US" altLang="en-US" dirty="0"/>
              <a:t>Always be careful to point out the </a:t>
            </a:r>
            <a:r>
              <a:rPr lang="en-US" altLang="en-US" i="1" dirty="0">
                <a:solidFill>
                  <a:schemeClr val="tx2"/>
                </a:solidFill>
              </a:rPr>
              <a:t>outliers</a:t>
            </a:r>
            <a:r>
              <a:rPr lang="en-US" altLang="en-US" dirty="0"/>
              <a:t> in a distribution: those values that stand off away from the body of the distribution. Outliers …</a:t>
            </a:r>
          </a:p>
          <a:p>
            <a:pPr eaLnBrk="1" hangingPunct="1"/>
            <a:endParaRPr lang="en-US" altLang="en-US" dirty="0"/>
          </a:p>
          <a:p>
            <a:pPr lvl="1" eaLnBrk="1" hangingPunct="1">
              <a:buFontTx/>
              <a:buChar char="•"/>
            </a:pPr>
            <a:r>
              <a:rPr lang="en-US" altLang="en-US" dirty="0"/>
              <a:t>can affect every statistical method we will study.</a:t>
            </a:r>
          </a:p>
          <a:p>
            <a:pPr lvl="1" eaLnBrk="1" hangingPunct="1">
              <a:buFontTx/>
              <a:buChar char="•"/>
            </a:pPr>
            <a:endParaRPr lang="en-US" altLang="en-US" dirty="0"/>
          </a:p>
          <a:p>
            <a:pPr lvl="1" eaLnBrk="1" hangingPunct="1">
              <a:buFontTx/>
              <a:buChar char="•"/>
            </a:pPr>
            <a:r>
              <a:rPr lang="en-US" altLang="en-US" dirty="0"/>
              <a:t>can be the most informative part of your data.</a:t>
            </a:r>
          </a:p>
          <a:p>
            <a:pPr lvl="1" eaLnBrk="1" hangingPunct="1">
              <a:buFontTx/>
              <a:buChar char="•"/>
            </a:pPr>
            <a:endParaRPr lang="en-US" altLang="en-US" dirty="0"/>
          </a:p>
          <a:p>
            <a:pPr lvl="1" eaLnBrk="1" hangingPunct="1">
              <a:buFontTx/>
              <a:buChar char="•"/>
            </a:pPr>
            <a:r>
              <a:rPr lang="en-US" altLang="en-US" dirty="0"/>
              <a:t>may be an error in the data.</a:t>
            </a:r>
          </a:p>
          <a:p>
            <a:pPr lvl="1" eaLnBrk="1" hangingPunct="1">
              <a:buFontTx/>
              <a:buChar char="•"/>
            </a:pPr>
            <a:endParaRPr lang="en-US" altLang="en-US" dirty="0"/>
          </a:p>
          <a:p>
            <a:pPr lvl="1" eaLnBrk="1" hangingPunct="1">
              <a:buFontTx/>
              <a:buChar char="•"/>
            </a:pPr>
            <a:r>
              <a:rPr lang="en-US" altLang="en-US" dirty="0"/>
              <a:t>should be discussed in any conclusions drawn about the data.</a:t>
            </a:r>
          </a:p>
        </p:txBody>
      </p:sp>
    </p:spTree>
    <p:extLst>
      <p:ext uri="{BB962C8B-B14F-4D97-AF65-F5344CB8AC3E}">
        <p14:creationId xmlns:p14="http://schemas.microsoft.com/office/powerpoint/2010/main" val="226191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42624"/>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12</a:t>
            </a:fld>
            <a:endParaRPr lang="en-GB" dirty="0"/>
          </a:p>
        </p:txBody>
      </p:sp>
      <p:sp>
        <p:nvSpPr>
          <p:cNvPr id="5" name="Text Box 7">
            <a:extLst>
              <a:ext uri="{FF2B5EF4-FFF2-40B4-BE49-F238E27FC236}">
                <a16:creationId xmlns:a16="http://schemas.microsoft.com/office/drawing/2014/main" id="{6051F1BE-E4D8-2C4C-BCF1-FB72E66FAA78}"/>
              </a:ext>
            </a:extLst>
          </p:cNvPr>
          <p:cNvSpPr txBox="1">
            <a:spLocks noChangeArrowheads="1"/>
          </p:cNvSpPr>
          <p:nvPr/>
        </p:nvSpPr>
        <p:spPr bwMode="auto">
          <a:xfrm>
            <a:off x="495300" y="962025"/>
            <a:ext cx="7775864"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Characterizing the shape of a distribution is often a           judgment call. </a:t>
            </a:r>
          </a:p>
          <a:p>
            <a:pPr eaLnBrk="1" hangingPunct="1"/>
            <a:endParaRPr lang="en-US" altLang="en-US" dirty="0"/>
          </a:p>
          <a:p>
            <a:pPr eaLnBrk="1" hangingPunct="1"/>
            <a:r>
              <a:rPr lang="en-US" altLang="en-US" dirty="0"/>
              <a:t>Understand the data and how the data was collected.</a:t>
            </a:r>
          </a:p>
          <a:p>
            <a:pPr eaLnBrk="1" hangingPunct="1"/>
            <a:endParaRPr lang="en-US" altLang="en-US" dirty="0"/>
          </a:p>
          <a:p>
            <a:pPr eaLnBrk="1" hangingPunct="1"/>
            <a:r>
              <a:rPr lang="en-US" altLang="en-US" dirty="0"/>
              <a:t>Think about what kinds of questions you hope to answer using your data values.</a:t>
            </a:r>
          </a:p>
          <a:p>
            <a:pPr eaLnBrk="1" hangingPunct="1"/>
            <a:endParaRPr lang="en-US" altLang="en-US" dirty="0"/>
          </a:p>
        </p:txBody>
      </p:sp>
    </p:spTree>
    <p:extLst>
      <p:ext uri="{BB962C8B-B14F-4D97-AF65-F5344CB8AC3E}">
        <p14:creationId xmlns:p14="http://schemas.microsoft.com/office/powerpoint/2010/main" val="35182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42624"/>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13</a:t>
            </a:fld>
            <a:endParaRPr lang="en-GB" dirty="0"/>
          </a:p>
        </p:txBody>
      </p:sp>
      <p:sp>
        <p:nvSpPr>
          <p:cNvPr id="6" name="Text Box 7">
            <a:extLst>
              <a:ext uri="{FF2B5EF4-FFF2-40B4-BE49-F238E27FC236}">
                <a16:creationId xmlns:a16="http://schemas.microsoft.com/office/drawing/2014/main" id="{24274715-2598-344B-B5B1-6AE069D019D5}"/>
              </a:ext>
            </a:extLst>
          </p:cNvPr>
          <p:cNvSpPr txBox="1">
            <a:spLocks noChangeArrowheads="1"/>
          </p:cNvSpPr>
          <p:nvPr/>
        </p:nvSpPr>
        <p:spPr bwMode="auto">
          <a:xfrm>
            <a:off x="495300" y="962025"/>
            <a:ext cx="81073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Example:</a:t>
            </a:r>
          </a:p>
          <a:p>
            <a:pPr eaLnBrk="1" hangingPunct="1"/>
            <a:endParaRPr lang="en-US" altLang="en-US" dirty="0"/>
          </a:p>
          <a:p>
            <a:pPr eaLnBrk="1" hangingPunct="1"/>
            <a:r>
              <a:rPr lang="en-US" altLang="en-US" dirty="0"/>
              <a:t>How would you describe the shape of the distribution of average stock prices from AIG?</a:t>
            </a:r>
          </a:p>
          <a:p>
            <a:pPr eaLnBrk="1" hangingPunct="1"/>
            <a:endParaRPr lang="en-US" altLang="en-US" dirty="0"/>
          </a:p>
        </p:txBody>
      </p:sp>
      <p:pic>
        <p:nvPicPr>
          <p:cNvPr id="7" name="Picture 2">
            <a:extLst>
              <a:ext uri="{FF2B5EF4-FFF2-40B4-BE49-F238E27FC236}">
                <a16:creationId xmlns:a16="http://schemas.microsoft.com/office/drawing/2014/main" id="{F4379729-2DF3-5146-9052-6B77D4385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2781300"/>
            <a:ext cx="40465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73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3.3  </a:t>
            </a:r>
            <a:r>
              <a:rPr lang="en-US" dirty="0"/>
              <a:t>Center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14</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92436"/>
            <a:ext cx="8387978" cy="4368021"/>
          </a:xfrm>
        </p:spPr>
        <p:txBody>
          <a:bodyPr/>
          <a:lstStyle/>
          <a:p>
            <a:pPr>
              <a:lnSpc>
                <a:spcPct val="100000"/>
              </a:lnSpc>
            </a:pPr>
            <a:r>
              <a:rPr lang="en-US" altLang="en-US" sz="2400" dirty="0"/>
              <a:t>To find the </a:t>
            </a:r>
            <a:r>
              <a:rPr lang="en-US" altLang="en-US" sz="2400" i="1" dirty="0">
                <a:solidFill>
                  <a:schemeClr val="tx2"/>
                </a:solidFill>
              </a:rPr>
              <a:t>mean</a:t>
            </a:r>
            <a:r>
              <a:rPr lang="en-US" altLang="en-US" sz="2400" dirty="0"/>
              <a:t> of the variable </a:t>
            </a:r>
            <a:r>
              <a:rPr lang="en-US" altLang="en-US" sz="2400" i="1" dirty="0">
                <a:latin typeface="Times New Roman" panose="02020603050405020304" pitchFamily="18" charset="0"/>
              </a:rPr>
              <a:t>x </a:t>
            </a:r>
            <a:r>
              <a:rPr lang="en-US" altLang="en-US" sz="2400" dirty="0"/>
              <a:t>add all the values of the variable and divide that sum by the number of data values, </a:t>
            </a:r>
            <a:r>
              <a:rPr lang="en-US" altLang="en-US" sz="2400" i="1" dirty="0">
                <a:latin typeface="Times New Roman" panose="02020603050405020304" pitchFamily="18" charset="0"/>
              </a:rPr>
              <a:t>n</a:t>
            </a:r>
            <a:r>
              <a:rPr lang="en-US" altLang="en-US" sz="2400" dirty="0"/>
              <a:t>.                 </a:t>
            </a:r>
          </a:p>
          <a:p>
            <a:pPr>
              <a:lnSpc>
                <a:spcPct val="100000"/>
              </a:lnSpc>
            </a:pPr>
            <a:endParaRPr lang="en-US" altLang="en-US" sz="2400" dirty="0"/>
          </a:p>
          <a:p>
            <a:pPr>
              <a:lnSpc>
                <a:spcPct val="100000"/>
              </a:lnSpc>
            </a:pPr>
            <a:r>
              <a:rPr lang="en-US" altLang="en-US" sz="2400" dirty="0"/>
              <a:t>We will use the Greek letter sigma to represent sum, so the equation for finding the mean can be written as shown.</a:t>
            </a:r>
          </a:p>
          <a:p>
            <a:pPr>
              <a:lnSpc>
                <a:spcPct val="100000"/>
              </a:lnSpc>
            </a:pPr>
            <a:endParaRPr lang="en-US" sz="2400" dirty="0"/>
          </a:p>
        </p:txBody>
      </p:sp>
      <p:graphicFrame>
        <p:nvGraphicFramePr>
          <p:cNvPr id="7" name="Object 8">
            <a:extLst>
              <a:ext uri="{FF2B5EF4-FFF2-40B4-BE49-F238E27FC236}">
                <a16:creationId xmlns:a16="http://schemas.microsoft.com/office/drawing/2014/main" id="{F35F23FE-5D5D-194F-BF69-1C0EA3B9C98D}"/>
              </a:ext>
            </a:extLst>
          </p:cNvPr>
          <p:cNvGraphicFramePr>
            <a:graphicFrameLocks noChangeAspect="1"/>
          </p:cNvGraphicFramePr>
          <p:nvPr>
            <p:extLst>
              <p:ext uri="{D42A27DB-BD31-4B8C-83A1-F6EECF244321}">
                <p14:modId xmlns:p14="http://schemas.microsoft.com/office/powerpoint/2010/main" val="3137329311"/>
              </p:ext>
            </p:extLst>
          </p:nvPr>
        </p:nvGraphicFramePr>
        <p:xfrm>
          <a:off x="2519362" y="3429000"/>
          <a:ext cx="2987819" cy="1350963"/>
        </p:xfrm>
        <a:graphic>
          <a:graphicData uri="http://schemas.openxmlformats.org/presentationml/2006/ole">
            <mc:AlternateContent xmlns:mc="http://schemas.openxmlformats.org/markup-compatibility/2006">
              <mc:Choice xmlns:v="urn:schemas-microsoft-com:vml" Requires="v">
                <p:oleObj spid="_x0000_s14345" name="Equation" r:id="rId3" imgW="1066800" imgH="444500" progId="Equation.DSMT4">
                  <p:embed/>
                </p:oleObj>
              </mc:Choice>
              <mc:Fallback>
                <p:oleObj name="Equation" r:id="rId3" imgW="1066800" imgH="444500" progId="Equation.DSMT4">
                  <p:embed/>
                  <p:pic>
                    <p:nvPicPr>
                      <p:cNvPr id="2050" name="Object 8">
                        <a:extLst>
                          <a:ext uri="{FF2B5EF4-FFF2-40B4-BE49-F238E27FC236}">
                            <a16:creationId xmlns:a16="http://schemas.microsoft.com/office/drawing/2014/main" id="{EC1BF6EB-29AD-EF42-88AC-0B009FE62AEB}"/>
                          </a:ext>
                        </a:extLst>
                      </p:cNvPr>
                      <p:cNvPicPr>
                        <a:picLocks noChangeAspect="1" noChangeArrowheads="1"/>
                      </p:cNvPicPr>
                      <p:nvPr/>
                    </p:nvPicPr>
                    <p:blipFill>
                      <a:blip r:embed="rId4"/>
                      <a:srcRect/>
                      <a:stretch>
                        <a:fillRect/>
                      </a:stretch>
                    </p:blipFill>
                    <p:spPr bwMode="auto">
                      <a:xfrm>
                        <a:off x="2519362" y="3429000"/>
                        <a:ext cx="2987819" cy="1350963"/>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56127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3.3  </a:t>
            </a:r>
            <a:r>
              <a:rPr lang="en-US" dirty="0"/>
              <a:t>Center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15</a:t>
            </a:fld>
            <a:endParaRPr lang="en-GB" dirty="0"/>
          </a:p>
        </p:txBody>
      </p:sp>
      <p:sp>
        <p:nvSpPr>
          <p:cNvPr id="9" name="Text Box 7">
            <a:extLst>
              <a:ext uri="{FF2B5EF4-FFF2-40B4-BE49-F238E27FC236}">
                <a16:creationId xmlns:a16="http://schemas.microsoft.com/office/drawing/2014/main" id="{411E406E-FE7C-1641-A8AD-02174A8CE897}"/>
              </a:ext>
            </a:extLst>
          </p:cNvPr>
          <p:cNvSpPr txBox="1">
            <a:spLocks noChangeArrowheads="1"/>
          </p:cNvSpPr>
          <p:nvPr/>
        </p:nvSpPr>
        <p:spPr bwMode="auto">
          <a:xfrm>
            <a:off x="495300" y="962025"/>
            <a:ext cx="756804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If a distribution is skewed, contains gaps, or contains outliers, then it is better to use the </a:t>
            </a:r>
            <a:r>
              <a:rPr lang="en-US" altLang="en-US" i="1" dirty="0">
                <a:solidFill>
                  <a:schemeClr val="tx2"/>
                </a:solidFill>
              </a:rPr>
              <a:t>median</a:t>
            </a:r>
            <a:r>
              <a:rPr lang="en-US" altLang="en-US" dirty="0"/>
              <a:t> – the center value that splits the histogram into two </a:t>
            </a:r>
            <a:r>
              <a:rPr lang="en-US" altLang="en-US" i="1" dirty="0"/>
              <a:t>equal </a:t>
            </a:r>
            <a:r>
              <a:rPr lang="en-US" altLang="en-US" dirty="0"/>
              <a:t>areas.</a:t>
            </a:r>
          </a:p>
          <a:p>
            <a:pPr eaLnBrk="1" hangingPunct="1"/>
            <a:endParaRPr lang="en-US" altLang="en-US" dirty="0"/>
          </a:p>
          <a:p>
            <a:pPr eaLnBrk="1" hangingPunct="1"/>
            <a:r>
              <a:rPr lang="en-US" altLang="en-US" dirty="0"/>
              <a:t>The median is found by counting in from the ends of the data until we reach the middle value.</a:t>
            </a:r>
          </a:p>
          <a:p>
            <a:pPr eaLnBrk="1" hangingPunct="1"/>
            <a:endParaRPr lang="en-US" altLang="en-US" dirty="0"/>
          </a:p>
          <a:p>
            <a:pPr eaLnBrk="1" hangingPunct="1"/>
            <a:r>
              <a:rPr lang="en-US" altLang="en-US" dirty="0"/>
              <a:t>The median is said to be </a:t>
            </a:r>
            <a:r>
              <a:rPr lang="en-US" altLang="en-US" i="1" dirty="0">
                <a:solidFill>
                  <a:schemeClr val="tx2"/>
                </a:solidFill>
              </a:rPr>
              <a:t>resistant</a:t>
            </a:r>
            <a:r>
              <a:rPr lang="en-US" altLang="en-US" dirty="0"/>
              <a:t> because it isn’t affected by unusual observations or by the shape of the distribution.</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57893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3.3  </a:t>
            </a:r>
            <a:r>
              <a:rPr lang="en-US" dirty="0"/>
              <a:t>Center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16</a:t>
            </a:fld>
            <a:endParaRPr lang="en-GB" dirty="0"/>
          </a:p>
        </p:txBody>
      </p:sp>
      <p:sp>
        <p:nvSpPr>
          <p:cNvPr id="5" name="Text Box 7">
            <a:extLst>
              <a:ext uri="{FF2B5EF4-FFF2-40B4-BE49-F238E27FC236}">
                <a16:creationId xmlns:a16="http://schemas.microsoft.com/office/drawing/2014/main" id="{343CB675-A6F3-1B44-8E27-406AFE6A2F2F}"/>
              </a:ext>
            </a:extLst>
          </p:cNvPr>
          <p:cNvSpPr txBox="1">
            <a:spLocks noChangeArrowheads="1"/>
          </p:cNvSpPr>
          <p:nvPr/>
        </p:nvSpPr>
        <p:spPr bwMode="auto">
          <a:xfrm>
            <a:off x="495300" y="942110"/>
            <a:ext cx="380653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If a distribution is roughly                                                                              symmetric, we’d expect the mean and median to be close. The histogram depicts monthly trading volume of AIG shares                                                                                                               (in millions of shares) for  the period 2002 to 2007.                                                                                          The mean is 170.1 million                                                                               shares and the median is                                                                     135.9 million shares. </a:t>
            </a:r>
          </a:p>
          <a:p>
            <a:pPr eaLnBrk="1" hangingPunct="1"/>
            <a:endParaRPr lang="en-US" altLang="en-US" dirty="0"/>
          </a:p>
          <a:p>
            <a:pPr eaLnBrk="1" hangingPunct="1"/>
            <a:endParaRPr lang="en-US" altLang="en-US" sz="4400" dirty="0">
              <a:solidFill>
                <a:srgbClr val="FF0000"/>
              </a:solidFill>
            </a:endParaRPr>
          </a:p>
        </p:txBody>
      </p:sp>
      <p:pic>
        <p:nvPicPr>
          <p:cNvPr id="6" name="Picture 8" descr="05_08">
            <a:extLst>
              <a:ext uri="{FF2B5EF4-FFF2-40B4-BE49-F238E27FC236}">
                <a16:creationId xmlns:a16="http://schemas.microsoft.com/office/drawing/2014/main" id="{EE6A4288-D0B4-A84E-9EA1-22FE41E62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838" y="1129893"/>
            <a:ext cx="4801065" cy="426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9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3.4  </a:t>
            </a:r>
            <a:r>
              <a:rPr lang="en-US" dirty="0"/>
              <a:t>Spread of the Distribution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17</a:t>
            </a:fld>
            <a:endParaRPr lang="en-GB" dirty="0"/>
          </a:p>
        </p:txBody>
      </p:sp>
      <p:sp>
        <p:nvSpPr>
          <p:cNvPr id="7" name="Text Box 7">
            <a:extLst>
              <a:ext uri="{FF2B5EF4-FFF2-40B4-BE49-F238E27FC236}">
                <a16:creationId xmlns:a16="http://schemas.microsoft.com/office/drawing/2014/main" id="{5602C14C-A2D3-F046-B8F3-80BCCC5DCB65}"/>
              </a:ext>
            </a:extLst>
          </p:cNvPr>
          <p:cNvSpPr txBox="1">
            <a:spLocks noChangeArrowheads="1"/>
          </p:cNvSpPr>
          <p:nvPr/>
        </p:nvSpPr>
        <p:spPr bwMode="auto">
          <a:xfrm>
            <a:off x="577849" y="990600"/>
            <a:ext cx="791991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need to determine how spread out the data are because the more the data vary, the less a measure of center can tell us.</a:t>
            </a:r>
          </a:p>
          <a:p>
            <a:pPr eaLnBrk="1" hangingPunct="1"/>
            <a:endParaRPr lang="en-US" altLang="en-US" dirty="0"/>
          </a:p>
          <a:p>
            <a:pPr eaLnBrk="1" hangingPunct="1"/>
            <a:r>
              <a:rPr lang="en-US" altLang="en-US" dirty="0"/>
              <a:t>One simple measure of spread is the </a:t>
            </a:r>
            <a:r>
              <a:rPr lang="en-US" altLang="en-US" i="1" dirty="0"/>
              <a:t>range</a:t>
            </a:r>
            <a:r>
              <a:rPr lang="en-US" altLang="en-US" dirty="0"/>
              <a:t>, defined as the difference between the extremes.</a:t>
            </a:r>
          </a:p>
          <a:p>
            <a:pPr eaLnBrk="1" hangingPunct="1"/>
            <a:endParaRPr lang="en-US" altLang="en-US" dirty="0"/>
          </a:p>
          <a:p>
            <a:pPr algn="ctr" eaLnBrk="1" hangingPunct="1"/>
            <a:r>
              <a:rPr lang="en-US" altLang="en-US" sz="2800" dirty="0">
                <a:latin typeface="Times New Roman" panose="02020603050405020304" pitchFamily="18" charset="0"/>
              </a:rPr>
              <a:t>Range = </a:t>
            </a:r>
            <a:r>
              <a:rPr lang="en-US" altLang="en-US" sz="2800" i="1" dirty="0">
                <a:latin typeface="Times New Roman" panose="02020603050405020304" pitchFamily="18" charset="0"/>
              </a:rPr>
              <a:t>max – min</a:t>
            </a:r>
            <a:r>
              <a:rPr lang="en-US" altLang="en-US" sz="2800" i="1" dirty="0"/>
              <a:t> </a:t>
            </a:r>
            <a:endParaRPr lang="en-US" altLang="en-US" sz="2800" dirty="0"/>
          </a:p>
        </p:txBody>
      </p:sp>
    </p:spTree>
    <p:extLst>
      <p:ext uri="{BB962C8B-B14F-4D97-AF65-F5344CB8AC3E}">
        <p14:creationId xmlns:p14="http://schemas.microsoft.com/office/powerpoint/2010/main" val="98519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3.4  </a:t>
            </a:r>
            <a:r>
              <a:rPr lang="en-US" dirty="0"/>
              <a:t>Spread of the Distribution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18</a:t>
            </a:fld>
            <a:endParaRPr lang="en-GB" dirty="0"/>
          </a:p>
        </p:txBody>
      </p:sp>
      <p:sp>
        <p:nvSpPr>
          <p:cNvPr id="6" name="Text Box 7">
            <a:extLst>
              <a:ext uri="{FF2B5EF4-FFF2-40B4-BE49-F238E27FC236}">
                <a16:creationId xmlns:a16="http://schemas.microsoft.com/office/drawing/2014/main" id="{2F30F74B-844A-924E-BF55-AC087E8C3E14}"/>
              </a:ext>
            </a:extLst>
          </p:cNvPr>
          <p:cNvSpPr txBox="1">
            <a:spLocks noChangeArrowheads="1"/>
          </p:cNvSpPr>
          <p:nvPr/>
        </p:nvSpPr>
        <p:spPr bwMode="auto">
          <a:xfrm>
            <a:off x="495300" y="962025"/>
            <a:ext cx="838956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range is a single value and it is not resistant to unusual observations. Concentrating on the middle of the data avoids             this problem. </a:t>
            </a:r>
          </a:p>
          <a:p>
            <a:pPr eaLnBrk="1" hangingPunct="1"/>
            <a:endParaRPr lang="en-US" altLang="en-US" dirty="0"/>
          </a:p>
          <a:p>
            <a:pPr eaLnBrk="1" hangingPunct="1"/>
            <a:r>
              <a:rPr lang="en-US" altLang="en-US" dirty="0"/>
              <a:t>The </a:t>
            </a:r>
            <a:r>
              <a:rPr lang="en-US" altLang="en-US" i="1" dirty="0">
                <a:solidFill>
                  <a:schemeClr val="tx2"/>
                </a:solidFill>
              </a:rPr>
              <a:t>quartiles</a:t>
            </a:r>
            <a:r>
              <a:rPr lang="en-US" altLang="en-US" dirty="0"/>
              <a:t> are the values that frame the middle 50% of the data. One quarter of the data lies below the lower quartile, </a:t>
            </a:r>
            <a:r>
              <a:rPr lang="en-US" altLang="en-US" dirty="0">
                <a:latin typeface="Times New Roman" panose="02020603050405020304" pitchFamily="18" charset="0"/>
              </a:rPr>
              <a:t>Q1</a:t>
            </a:r>
            <a:r>
              <a:rPr lang="en-US" altLang="en-US" dirty="0"/>
              <a:t>,  and one quarter lies above the upper quartile, </a:t>
            </a:r>
            <a:r>
              <a:rPr lang="en-US" altLang="en-US" dirty="0">
                <a:latin typeface="Times New Roman" panose="02020603050405020304" pitchFamily="18" charset="0"/>
              </a:rPr>
              <a:t>Q3</a:t>
            </a:r>
            <a:r>
              <a:rPr lang="en-US" altLang="en-US" dirty="0"/>
              <a:t>.</a:t>
            </a:r>
          </a:p>
          <a:p>
            <a:pPr eaLnBrk="1" hangingPunct="1"/>
            <a:endParaRPr lang="en-US" altLang="en-US" dirty="0"/>
          </a:p>
          <a:p>
            <a:pPr eaLnBrk="1" hangingPunct="1"/>
            <a:r>
              <a:rPr lang="en-US" altLang="en-US" dirty="0"/>
              <a:t>The </a:t>
            </a:r>
            <a:r>
              <a:rPr lang="en-US" altLang="en-US" i="1" dirty="0">
                <a:solidFill>
                  <a:schemeClr val="tx2"/>
                </a:solidFill>
              </a:rPr>
              <a:t>interquartile range </a:t>
            </a:r>
            <a:r>
              <a:rPr lang="en-US" altLang="en-US" dirty="0"/>
              <a:t>(</a:t>
            </a:r>
            <a:r>
              <a:rPr lang="en-US" altLang="en-US" dirty="0">
                <a:solidFill>
                  <a:schemeClr val="tx2"/>
                </a:solidFill>
              </a:rPr>
              <a:t>IQR</a:t>
            </a:r>
            <a:r>
              <a:rPr lang="en-US" altLang="en-US" dirty="0"/>
              <a:t>) is defined to be the difference between the two quartile values.</a:t>
            </a:r>
          </a:p>
          <a:p>
            <a:pPr eaLnBrk="1" hangingPunct="1"/>
            <a:endParaRPr lang="en-US" altLang="en-US" dirty="0"/>
          </a:p>
          <a:p>
            <a:pPr eaLnBrk="1" hangingPunct="1"/>
            <a:r>
              <a:rPr lang="en-US" altLang="en-US" dirty="0"/>
              <a:t>			</a:t>
            </a:r>
            <a:r>
              <a:rPr lang="en-US" altLang="en-US" sz="2800" dirty="0">
                <a:latin typeface="Times New Roman" panose="02020603050405020304" pitchFamily="18" charset="0"/>
              </a:rPr>
              <a:t>IQR = Q3 – Q1</a:t>
            </a:r>
            <a:endParaRPr lang="en-US" altLang="en-US" sz="2800" dirty="0"/>
          </a:p>
        </p:txBody>
      </p:sp>
    </p:spTree>
    <p:extLst>
      <p:ext uri="{BB962C8B-B14F-4D97-AF65-F5344CB8AC3E}">
        <p14:creationId xmlns:p14="http://schemas.microsoft.com/office/powerpoint/2010/main" val="303485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3.4  </a:t>
            </a:r>
            <a:r>
              <a:rPr lang="en-US" dirty="0"/>
              <a:t>Spread of the Distribution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19</a:t>
            </a:fld>
            <a:endParaRPr lang="en-GB" dirty="0"/>
          </a:p>
        </p:txBody>
      </p:sp>
      <p:sp>
        <p:nvSpPr>
          <p:cNvPr id="8" name="Text Box 7">
            <a:extLst>
              <a:ext uri="{FF2B5EF4-FFF2-40B4-BE49-F238E27FC236}">
                <a16:creationId xmlns:a16="http://schemas.microsoft.com/office/drawing/2014/main" id="{750EEB0B-9E24-BC48-AF14-1CE1FB8278F2}"/>
              </a:ext>
            </a:extLst>
          </p:cNvPr>
          <p:cNvSpPr txBox="1">
            <a:spLocks noChangeArrowheads="1"/>
          </p:cNvSpPr>
          <p:nvPr/>
        </p:nvSpPr>
        <p:spPr bwMode="auto">
          <a:xfrm>
            <a:off x="495300" y="962025"/>
            <a:ext cx="82740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IQR is a reasonable summary of spread, but because it only uses the two quartiles of data, it ignores much of the information about how individual values vary.</a:t>
            </a:r>
          </a:p>
          <a:p>
            <a:pPr eaLnBrk="1" hangingPunct="1"/>
            <a:endParaRPr lang="en-US" altLang="en-US" dirty="0"/>
          </a:p>
          <a:p>
            <a:pPr eaLnBrk="1" hangingPunct="1"/>
            <a:r>
              <a:rPr lang="en-US" altLang="en-US" dirty="0"/>
              <a:t>By contrast, the standard deviation takes into account how far each value is from the mean.</a:t>
            </a:r>
          </a:p>
          <a:p>
            <a:pPr eaLnBrk="1" hangingPunct="1"/>
            <a:endParaRPr lang="en-US" altLang="en-US" dirty="0"/>
          </a:p>
          <a:p>
            <a:pPr eaLnBrk="1" hangingPunct="1"/>
            <a:r>
              <a:rPr lang="en-US" altLang="en-US" dirty="0"/>
              <a:t>Like the mean, the standard deviation is appropriate only for symmetric distributions and can be influenced by outlying observations.</a:t>
            </a:r>
          </a:p>
        </p:txBody>
      </p:sp>
    </p:spTree>
    <p:extLst>
      <p:ext uri="{BB962C8B-B14F-4D97-AF65-F5344CB8AC3E}">
        <p14:creationId xmlns:p14="http://schemas.microsoft.com/office/powerpoint/2010/main" val="287917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3.1  </a:t>
            </a:r>
            <a:r>
              <a:rPr lang="en-US" dirty="0"/>
              <a:t>Visualizing Quantitative Variables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246333"/>
            <a:ext cx="7954840" cy="5285305"/>
          </a:xfrm>
        </p:spPr>
        <p:txBody>
          <a:bodyPr/>
          <a:lstStyle/>
          <a:p>
            <a:pPr>
              <a:lnSpc>
                <a:spcPct val="100000"/>
              </a:lnSpc>
            </a:pPr>
            <a:r>
              <a:rPr lang="en-US" altLang="en-US" sz="2400" dirty="0"/>
              <a:t>The monthly average stock price for six years leading up to a company’s  (AIG) financial crisis are shown. </a:t>
            </a:r>
          </a:p>
          <a:p>
            <a:pPr>
              <a:lnSpc>
                <a:spcPct val="100000"/>
              </a:lnSpc>
            </a:pPr>
            <a:endParaRPr lang="en-US" altLang="en-US" sz="2400" dirty="0"/>
          </a:p>
          <a:p>
            <a:pPr>
              <a:lnSpc>
                <a:spcPct val="100000"/>
              </a:lnSpc>
            </a:pPr>
            <a:r>
              <a:rPr lang="en-US" altLang="en-US" sz="2400" dirty="0"/>
              <a:t>It is hard to tell very much from this table of values. </a:t>
            </a:r>
          </a:p>
          <a:p>
            <a:pPr>
              <a:lnSpc>
                <a:spcPct val="100000"/>
              </a:lnSpc>
            </a:pPr>
            <a:endParaRPr lang="en-US" altLang="en-US" sz="2400" dirty="0"/>
          </a:p>
          <a:p>
            <a:pPr>
              <a:lnSpc>
                <a:spcPct val="100000"/>
              </a:lnSpc>
            </a:pPr>
            <a:r>
              <a:rPr lang="en-US" altLang="en-US" sz="2400" dirty="0"/>
              <a:t>Just as with categorical data, we wish to display this quantitative data in a picture to clarify what we see.</a:t>
            </a:r>
          </a:p>
          <a:p>
            <a:pPr>
              <a:lnSpc>
                <a:spcPct val="100000"/>
              </a:lnSpc>
            </a:pPr>
            <a:endParaRPr lang="en-US" sz="2400" dirty="0"/>
          </a:p>
        </p:txBody>
      </p:sp>
      <p:pic>
        <p:nvPicPr>
          <p:cNvPr id="5" name="Picture 4">
            <a:extLst>
              <a:ext uri="{FF2B5EF4-FFF2-40B4-BE49-F238E27FC236}">
                <a16:creationId xmlns:a16="http://schemas.microsoft.com/office/drawing/2014/main" id="{73F0B3A4-B8DF-5E48-9E76-A6A857D9A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65" y="3888985"/>
            <a:ext cx="8064500" cy="2273300"/>
          </a:xfrm>
          <a:prstGeom prst="rect">
            <a:avLst/>
          </a:prstGeom>
        </p:spPr>
      </p:pic>
    </p:spTree>
    <p:extLst>
      <p:ext uri="{BB962C8B-B14F-4D97-AF65-F5344CB8AC3E}">
        <p14:creationId xmlns:p14="http://schemas.microsoft.com/office/powerpoint/2010/main" val="128174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3.4  </a:t>
            </a:r>
            <a:r>
              <a:rPr lang="en-US" dirty="0"/>
              <a:t>Spread of the Distribution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20</a:t>
            </a:fld>
            <a:endParaRPr lang="en-GB" dirty="0"/>
          </a:p>
        </p:txBody>
      </p:sp>
      <p:sp>
        <p:nvSpPr>
          <p:cNvPr id="7" name="Text Box 7">
            <a:extLst>
              <a:ext uri="{FF2B5EF4-FFF2-40B4-BE49-F238E27FC236}">
                <a16:creationId xmlns:a16="http://schemas.microsoft.com/office/drawing/2014/main" id="{DC989B06-A1B0-BE42-92E3-9D0728D1B0BF}"/>
              </a:ext>
            </a:extLst>
          </p:cNvPr>
          <p:cNvSpPr txBox="1">
            <a:spLocks noChangeArrowheads="1"/>
          </p:cNvSpPr>
          <p:nvPr/>
        </p:nvSpPr>
        <p:spPr bwMode="auto">
          <a:xfrm>
            <a:off x="495300" y="962025"/>
            <a:ext cx="82026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As the name implies, the standard deviation uses the deviations of each data value from the mean.  </a:t>
            </a:r>
          </a:p>
          <a:p>
            <a:pPr eaLnBrk="1" hangingPunct="1"/>
            <a:endParaRPr lang="en-US" altLang="en-US" dirty="0"/>
          </a:p>
          <a:p>
            <a:pPr eaLnBrk="1" hangingPunct="1"/>
            <a:r>
              <a:rPr lang="en-US" altLang="en-US" dirty="0"/>
              <a:t>The average of the </a:t>
            </a:r>
            <a:r>
              <a:rPr lang="en-US" altLang="en-US" i="1" dirty="0"/>
              <a:t>squared</a:t>
            </a:r>
            <a:r>
              <a:rPr lang="en-US" altLang="en-US" dirty="0"/>
              <a:t> deviations of the values of the variable </a:t>
            </a:r>
            <a:r>
              <a:rPr lang="en-US" altLang="en-US" i="1" dirty="0">
                <a:latin typeface="Times New Roman" panose="02020603050405020304" pitchFamily="18" charset="0"/>
              </a:rPr>
              <a:t>y</a:t>
            </a:r>
            <a:r>
              <a:rPr lang="en-US" altLang="en-US" dirty="0"/>
              <a:t> from the mean is called the </a:t>
            </a:r>
            <a:r>
              <a:rPr lang="en-US" altLang="en-US" i="1" dirty="0">
                <a:solidFill>
                  <a:schemeClr val="tx2"/>
                </a:solidFill>
              </a:rPr>
              <a:t>variance</a:t>
            </a:r>
            <a:r>
              <a:rPr lang="en-US" altLang="en-US" dirty="0"/>
              <a:t> and is denoted by </a:t>
            </a:r>
            <a:r>
              <a:rPr lang="en-US" altLang="en-US" i="1" dirty="0">
                <a:latin typeface="Times New Roman" panose="02020603050405020304" pitchFamily="18" charset="0"/>
              </a:rPr>
              <a:t>s</a:t>
            </a:r>
            <a:r>
              <a:rPr lang="en-US" altLang="en-US" baseline="30000" dirty="0">
                <a:latin typeface="Times New Roman" panose="02020603050405020304" pitchFamily="18" charset="0"/>
              </a:rPr>
              <a:t>2</a:t>
            </a:r>
            <a:r>
              <a:rPr lang="en-US" altLang="en-US" dirty="0"/>
              <a:t>.</a:t>
            </a:r>
          </a:p>
        </p:txBody>
      </p:sp>
      <p:graphicFrame>
        <p:nvGraphicFramePr>
          <p:cNvPr id="9" name="Object 8">
            <a:extLst>
              <a:ext uri="{FF2B5EF4-FFF2-40B4-BE49-F238E27FC236}">
                <a16:creationId xmlns:a16="http://schemas.microsoft.com/office/drawing/2014/main" id="{96F4C233-32E7-7C48-965A-20F98B9EDFB5}"/>
              </a:ext>
            </a:extLst>
          </p:cNvPr>
          <p:cNvGraphicFramePr>
            <a:graphicFrameLocks noChangeAspect="1"/>
          </p:cNvGraphicFramePr>
          <p:nvPr/>
        </p:nvGraphicFramePr>
        <p:xfrm>
          <a:off x="2865438" y="3357563"/>
          <a:ext cx="3535362" cy="1366837"/>
        </p:xfrm>
        <a:graphic>
          <a:graphicData uri="http://schemas.openxmlformats.org/presentationml/2006/ole">
            <mc:AlternateContent xmlns:mc="http://schemas.openxmlformats.org/markup-compatibility/2006">
              <mc:Choice xmlns:v="urn:schemas-microsoft-com:vml" Requires="v">
                <p:oleObj spid="_x0000_s20489" name="Equation" r:id="rId3" imgW="23698200" imgH="9944100" progId="Equation.3">
                  <p:embed/>
                </p:oleObj>
              </mc:Choice>
              <mc:Fallback>
                <p:oleObj name="Equation" r:id="rId3" imgW="23698200" imgH="9944100" progId="Equation.3">
                  <p:embed/>
                  <p:pic>
                    <p:nvPicPr>
                      <p:cNvPr id="3074" name="Object 8">
                        <a:extLst>
                          <a:ext uri="{FF2B5EF4-FFF2-40B4-BE49-F238E27FC236}">
                            <a16:creationId xmlns:a16="http://schemas.microsoft.com/office/drawing/2014/main" id="{E82DD0A8-A062-A64F-9DF3-4AF3B2939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3357563"/>
                        <a:ext cx="3535362" cy="1366837"/>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57438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3.4  </a:t>
            </a:r>
            <a:r>
              <a:rPr lang="en-US" dirty="0"/>
              <a:t>Spread of the Distribution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21</a:t>
            </a:fld>
            <a:endParaRPr lang="en-GB" dirty="0"/>
          </a:p>
        </p:txBody>
      </p:sp>
      <p:sp>
        <p:nvSpPr>
          <p:cNvPr id="5" name="Text Box 7">
            <a:extLst>
              <a:ext uri="{FF2B5EF4-FFF2-40B4-BE49-F238E27FC236}">
                <a16:creationId xmlns:a16="http://schemas.microsoft.com/office/drawing/2014/main" id="{414E656D-D06D-4F4C-81BC-BB5E5CFE98B3}"/>
              </a:ext>
            </a:extLst>
          </p:cNvPr>
          <p:cNvSpPr txBox="1">
            <a:spLocks noChangeArrowheads="1"/>
          </p:cNvSpPr>
          <p:nvPr/>
        </p:nvSpPr>
        <p:spPr bwMode="auto">
          <a:xfrm>
            <a:off x="495300" y="962025"/>
            <a:ext cx="9163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variance plays an important role in measuring spread,                    but the units are the square of the original units of the data. </a:t>
            </a:r>
          </a:p>
          <a:p>
            <a:pPr eaLnBrk="1" hangingPunct="1"/>
            <a:endParaRPr lang="en-US" altLang="en-US" dirty="0"/>
          </a:p>
          <a:p>
            <a:pPr eaLnBrk="1" hangingPunct="1"/>
            <a:r>
              <a:rPr lang="en-US" altLang="en-US" dirty="0"/>
              <a:t>Taking the square root of the variance corrects this issue and gives us the </a:t>
            </a:r>
            <a:r>
              <a:rPr lang="en-US" altLang="en-US" i="1" dirty="0">
                <a:solidFill>
                  <a:schemeClr val="tx2"/>
                </a:solidFill>
              </a:rPr>
              <a:t>standard deviation</a:t>
            </a:r>
            <a:r>
              <a:rPr lang="en-US" altLang="en-US" dirty="0"/>
              <a:t>.</a:t>
            </a:r>
          </a:p>
        </p:txBody>
      </p:sp>
      <p:graphicFrame>
        <p:nvGraphicFramePr>
          <p:cNvPr id="6" name="Object 8">
            <a:extLst>
              <a:ext uri="{FF2B5EF4-FFF2-40B4-BE49-F238E27FC236}">
                <a16:creationId xmlns:a16="http://schemas.microsoft.com/office/drawing/2014/main" id="{D00B4BE8-F013-374C-B617-69A907002734}"/>
              </a:ext>
            </a:extLst>
          </p:cNvPr>
          <p:cNvGraphicFramePr>
            <a:graphicFrameLocks noChangeAspect="1"/>
          </p:cNvGraphicFramePr>
          <p:nvPr/>
        </p:nvGraphicFramePr>
        <p:xfrm>
          <a:off x="2865438" y="3141663"/>
          <a:ext cx="3317875" cy="1366837"/>
        </p:xfrm>
        <a:graphic>
          <a:graphicData uri="http://schemas.openxmlformats.org/presentationml/2006/ole">
            <mc:AlternateContent xmlns:mc="http://schemas.openxmlformats.org/markup-compatibility/2006">
              <mc:Choice xmlns:v="urn:schemas-microsoft-com:vml" Requires="v">
                <p:oleObj spid="_x0000_s21513" name="Equation" r:id="rId3" imgW="24866600" imgH="11112500" progId="Equation.3">
                  <p:embed/>
                </p:oleObj>
              </mc:Choice>
              <mc:Fallback>
                <p:oleObj name="Equation" r:id="rId3" imgW="24866600" imgH="11112500" progId="Equation.3">
                  <p:embed/>
                  <p:pic>
                    <p:nvPicPr>
                      <p:cNvPr id="6" name="Object 8">
                        <a:extLst>
                          <a:ext uri="{FF2B5EF4-FFF2-40B4-BE49-F238E27FC236}">
                            <a16:creationId xmlns:a16="http://schemas.microsoft.com/office/drawing/2014/main" id="{D00B4BE8-F013-374C-B617-69A907002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3141663"/>
                        <a:ext cx="3317875" cy="1366837"/>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63376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a:extLst>
              <a:ext uri="{FF2B5EF4-FFF2-40B4-BE49-F238E27FC236}">
                <a16:creationId xmlns:a16="http://schemas.microsoft.com/office/drawing/2014/main" id="{BB17F02D-13DE-484D-AEF7-F6DF8258FF4C}"/>
              </a:ext>
            </a:extLst>
          </p:cNvPr>
          <p:cNvSpPr txBox="1">
            <a:spLocks noChangeArrowheads="1"/>
          </p:cNvSpPr>
          <p:nvPr/>
        </p:nvSpPr>
        <p:spPr bwMode="auto">
          <a:xfrm>
            <a:off x="437928" y="1514474"/>
            <a:ext cx="80598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Which measures of center and spread should be used for a distribution?</a:t>
            </a:r>
          </a:p>
          <a:p>
            <a:pPr eaLnBrk="1" hangingPunct="1"/>
            <a:endParaRPr lang="en-US" altLang="en-US" dirty="0"/>
          </a:p>
          <a:p>
            <a:pPr eaLnBrk="1" hangingPunct="1">
              <a:buFontTx/>
              <a:buChar char="•"/>
            </a:pPr>
            <a:r>
              <a:rPr lang="en-US" altLang="en-US" dirty="0"/>
              <a:t>If the shape is skewed, the median and IQR should be reported.</a:t>
            </a:r>
          </a:p>
          <a:p>
            <a:pPr eaLnBrk="1" hangingPunct="1">
              <a:buFontTx/>
              <a:buChar char="•"/>
            </a:pPr>
            <a:endParaRPr lang="en-US" altLang="en-US" dirty="0"/>
          </a:p>
          <a:p>
            <a:pPr eaLnBrk="1" hangingPunct="1">
              <a:buFontTx/>
              <a:buChar char="•"/>
            </a:pPr>
            <a:r>
              <a:rPr lang="en-US" altLang="en-US" dirty="0"/>
              <a:t>If the shape is unimodal and symmetric, the mean and standard deviation and possibly the median and IQR should be reported.</a:t>
            </a:r>
          </a:p>
        </p:txBody>
      </p:sp>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3.5 </a:t>
            </a:r>
            <a:r>
              <a:rPr lang="en-US" dirty="0"/>
              <a:t>Shape, Center, and Spread—A Summary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22</a:t>
            </a:fld>
            <a:endParaRPr lang="en-GB" dirty="0"/>
          </a:p>
        </p:txBody>
      </p:sp>
    </p:spTree>
    <p:extLst>
      <p:ext uri="{BB962C8B-B14F-4D97-AF65-F5344CB8AC3E}">
        <p14:creationId xmlns:p14="http://schemas.microsoft.com/office/powerpoint/2010/main" val="9154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956230" cy="1096875"/>
          </a:xfrm>
        </p:spPr>
        <p:txBody>
          <a:bodyPr/>
          <a:lstStyle/>
          <a:p>
            <a:r>
              <a:rPr lang="en-US" dirty="0">
                <a:latin typeface="+mn-lt"/>
              </a:rPr>
              <a:t>3.5 </a:t>
            </a:r>
            <a:r>
              <a:rPr lang="en-US" dirty="0"/>
              <a:t>Shape, Center, and Spread—A Summary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23</a:t>
            </a:fld>
            <a:endParaRPr lang="en-GB" dirty="0"/>
          </a:p>
        </p:txBody>
      </p:sp>
      <p:sp>
        <p:nvSpPr>
          <p:cNvPr id="5" name="Text Box 7">
            <a:extLst>
              <a:ext uri="{FF2B5EF4-FFF2-40B4-BE49-F238E27FC236}">
                <a16:creationId xmlns:a16="http://schemas.microsoft.com/office/drawing/2014/main" id="{47FA164D-C428-2A4C-80DD-8F69276ECAFA}"/>
              </a:ext>
            </a:extLst>
          </p:cNvPr>
          <p:cNvSpPr txBox="1">
            <a:spLocks noChangeArrowheads="1"/>
          </p:cNvSpPr>
          <p:nvPr/>
        </p:nvSpPr>
        <p:spPr bwMode="auto">
          <a:xfrm>
            <a:off x="437928" y="1514474"/>
            <a:ext cx="7891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If there are multiple modes, try to determine if the data can be split into separate groups.</a:t>
            </a:r>
          </a:p>
          <a:p>
            <a:pPr eaLnBrk="1" hangingPunct="1">
              <a:buFontTx/>
              <a:buChar char="•"/>
            </a:pPr>
            <a:endParaRPr lang="en-US" altLang="en-US" dirty="0"/>
          </a:p>
          <a:p>
            <a:pPr eaLnBrk="1" hangingPunct="1">
              <a:buFontTx/>
              <a:buChar char="•"/>
            </a:pPr>
            <a:r>
              <a:rPr lang="en-US" altLang="en-US" dirty="0"/>
              <a:t>If there are unusual observations point them out and report the mean and standard deviation with and without the values.</a:t>
            </a:r>
          </a:p>
          <a:p>
            <a:pPr eaLnBrk="1" hangingPunct="1">
              <a:buFontTx/>
              <a:buChar char="•"/>
            </a:pPr>
            <a:endParaRPr lang="en-US" altLang="en-US" dirty="0"/>
          </a:p>
          <a:p>
            <a:pPr eaLnBrk="1" hangingPunct="1">
              <a:buFontTx/>
              <a:buChar char="•"/>
            </a:pPr>
            <a:r>
              <a:rPr lang="en-US" altLang="en-US" dirty="0"/>
              <a:t>Always pair the median with the IQR and the mean with the standard deviation. </a:t>
            </a:r>
          </a:p>
        </p:txBody>
      </p:sp>
    </p:spTree>
    <p:extLst>
      <p:ext uri="{BB962C8B-B14F-4D97-AF65-F5344CB8AC3E}">
        <p14:creationId xmlns:p14="http://schemas.microsoft.com/office/powerpoint/2010/main" val="64151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3.6  </a:t>
            </a:r>
            <a:r>
              <a:rPr lang="en-US" dirty="0"/>
              <a:t>Standardizing Variables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24</a:t>
            </a:fld>
            <a:endParaRPr lang="en-GB" dirty="0"/>
          </a:p>
        </p:txBody>
      </p:sp>
      <p:sp>
        <p:nvSpPr>
          <p:cNvPr id="7" name="Text Box 7">
            <a:extLst>
              <a:ext uri="{FF2B5EF4-FFF2-40B4-BE49-F238E27FC236}">
                <a16:creationId xmlns:a16="http://schemas.microsoft.com/office/drawing/2014/main" id="{E7013BCB-ED59-F44E-80B7-4569AD17D2E0}"/>
              </a:ext>
            </a:extLst>
          </p:cNvPr>
          <p:cNvSpPr txBox="1">
            <a:spLocks noChangeArrowheads="1"/>
          </p:cNvSpPr>
          <p:nvPr/>
        </p:nvSpPr>
        <p:spPr bwMode="auto">
          <a:xfrm>
            <a:off x="495300" y="962025"/>
            <a:ext cx="8572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compare different variables, the values are standardized        by measuring how far they are from the mean in terms of the standard deviation.</a:t>
            </a:r>
          </a:p>
          <a:p>
            <a:pPr eaLnBrk="1" hangingPunct="1"/>
            <a:endParaRPr lang="en-US" altLang="en-US" dirty="0"/>
          </a:p>
          <a:p>
            <a:pPr eaLnBrk="1" hangingPunct="1"/>
            <a:r>
              <a:rPr lang="en-US" altLang="en-US" dirty="0"/>
              <a:t>We measure the distance from the mean and divide by the standard deviation, and the result is the standardized value.  </a:t>
            </a:r>
          </a:p>
          <a:p>
            <a:pPr eaLnBrk="1" hangingPunct="1"/>
            <a:endParaRPr lang="en-US" altLang="en-US" dirty="0"/>
          </a:p>
          <a:p>
            <a:pPr eaLnBrk="1" hangingPunct="1"/>
            <a:r>
              <a:rPr lang="en-US" altLang="en-US" dirty="0"/>
              <a:t>The standardized value tells how many standard deviations each value is above or below the overall mean.  Usually we call it a </a:t>
            </a:r>
            <a:r>
              <a:rPr lang="en-US" altLang="en-US" i="1" dirty="0"/>
              <a:t>z</a:t>
            </a:r>
            <a:r>
              <a:rPr lang="en-US" altLang="en-US" dirty="0"/>
              <a:t>-score.</a:t>
            </a:r>
          </a:p>
        </p:txBody>
      </p:sp>
    </p:spTree>
    <p:extLst>
      <p:ext uri="{BB962C8B-B14F-4D97-AF65-F5344CB8AC3E}">
        <p14:creationId xmlns:p14="http://schemas.microsoft.com/office/powerpoint/2010/main" val="376852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3.6  </a:t>
            </a:r>
            <a:r>
              <a:rPr lang="en-US" dirty="0"/>
              <a:t>Standardizing Variables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25</a:t>
            </a:fld>
            <a:endParaRPr lang="en-GB" dirty="0"/>
          </a:p>
        </p:txBody>
      </p:sp>
      <p:sp>
        <p:nvSpPr>
          <p:cNvPr id="5" name="Text Box 7">
            <a:extLst>
              <a:ext uri="{FF2B5EF4-FFF2-40B4-BE49-F238E27FC236}">
                <a16:creationId xmlns:a16="http://schemas.microsoft.com/office/drawing/2014/main" id="{14CA8AE1-2CD2-7241-87DD-15173068B4EF}"/>
              </a:ext>
            </a:extLst>
          </p:cNvPr>
          <p:cNvSpPr txBox="1">
            <a:spLocks noChangeArrowheads="1"/>
          </p:cNvSpPr>
          <p:nvPr/>
        </p:nvSpPr>
        <p:spPr bwMode="auto">
          <a:xfrm>
            <a:off x="495300" y="962025"/>
            <a:ext cx="838956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Measure how far a value is from the mean by subtracting the      mean and then divide it by the standard deviation.                      The resulting value is a </a:t>
            </a:r>
            <a:r>
              <a:rPr lang="en-US" altLang="en-US" i="1" dirty="0">
                <a:solidFill>
                  <a:schemeClr val="tx2"/>
                </a:solidFill>
              </a:rPr>
              <a:t>standardized value </a:t>
            </a:r>
            <a:r>
              <a:rPr lang="en-US" altLang="en-US" dirty="0"/>
              <a:t>or </a:t>
            </a:r>
            <a:r>
              <a:rPr lang="en-US" altLang="en-US" i="1" dirty="0">
                <a:solidFill>
                  <a:schemeClr val="tx2"/>
                </a:solidFill>
                <a:latin typeface="Times New Roman" panose="02020603050405020304" pitchFamily="18" charset="0"/>
              </a:rPr>
              <a:t>z</a:t>
            </a:r>
            <a:r>
              <a:rPr lang="en-US" altLang="en-US" i="1" dirty="0">
                <a:solidFill>
                  <a:schemeClr val="tx2"/>
                </a:solidFill>
              </a:rPr>
              <a:t>-score</a:t>
            </a:r>
            <a:r>
              <a:rPr lang="en-US" altLang="en-US" i="1" dirty="0">
                <a:solidFill>
                  <a:srgbClr val="0000FF"/>
                </a:solidFill>
              </a:rPr>
              <a:t>.  </a:t>
            </a:r>
            <a:endParaRPr lang="en-US" altLang="en-US" dirty="0"/>
          </a:p>
        </p:txBody>
      </p:sp>
      <p:sp>
        <p:nvSpPr>
          <p:cNvPr id="6" name="Text Box 7">
            <a:extLst>
              <a:ext uri="{FF2B5EF4-FFF2-40B4-BE49-F238E27FC236}">
                <a16:creationId xmlns:a16="http://schemas.microsoft.com/office/drawing/2014/main" id="{67478AA2-057A-284E-8EA7-0508536350BC}"/>
              </a:ext>
            </a:extLst>
          </p:cNvPr>
          <p:cNvSpPr txBox="1">
            <a:spLocks noChangeArrowheads="1"/>
          </p:cNvSpPr>
          <p:nvPr/>
        </p:nvSpPr>
        <p:spPr bwMode="auto">
          <a:xfrm>
            <a:off x="495300" y="3368675"/>
            <a:ext cx="838956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For example, a </a:t>
            </a:r>
            <a:r>
              <a:rPr lang="en-US" altLang="en-US" i="1" dirty="0">
                <a:latin typeface="Times New Roman" panose="02020603050405020304" pitchFamily="18" charset="0"/>
              </a:rPr>
              <a:t>z</a:t>
            </a:r>
            <a:r>
              <a:rPr lang="en-US" altLang="en-US" dirty="0"/>
              <a:t>-score of 2 indicates that a data value is two standard deviations above the mean.</a:t>
            </a:r>
          </a:p>
        </p:txBody>
      </p:sp>
      <p:graphicFrame>
        <p:nvGraphicFramePr>
          <p:cNvPr id="8" name="Object 8">
            <a:extLst>
              <a:ext uri="{FF2B5EF4-FFF2-40B4-BE49-F238E27FC236}">
                <a16:creationId xmlns:a16="http://schemas.microsoft.com/office/drawing/2014/main" id="{C399F2B9-515A-4541-B743-BD8724ABEA92}"/>
              </a:ext>
            </a:extLst>
          </p:cNvPr>
          <p:cNvGraphicFramePr>
            <a:graphicFrameLocks noChangeAspect="1"/>
          </p:cNvGraphicFramePr>
          <p:nvPr>
            <p:extLst>
              <p:ext uri="{D42A27DB-BD31-4B8C-83A1-F6EECF244321}">
                <p14:modId xmlns:p14="http://schemas.microsoft.com/office/powerpoint/2010/main" val="1641195555"/>
              </p:ext>
            </p:extLst>
          </p:nvPr>
        </p:nvGraphicFramePr>
        <p:xfrm>
          <a:off x="3081338" y="2565400"/>
          <a:ext cx="1976751" cy="1312863"/>
        </p:xfrm>
        <a:graphic>
          <a:graphicData uri="http://schemas.openxmlformats.org/presentationml/2006/ole">
            <mc:AlternateContent xmlns:mc="http://schemas.openxmlformats.org/markup-compatibility/2006">
              <mc:Choice xmlns:v="urn:schemas-microsoft-com:vml" Requires="v">
                <p:oleObj spid="_x0000_s25607" name="Equation" r:id="rId3" imgW="13754100" imgH="9067800" progId="Equation.DSMT4">
                  <p:embed/>
                </p:oleObj>
              </mc:Choice>
              <mc:Fallback>
                <p:oleObj name="Equation" r:id="rId3" imgW="13754100" imgH="9067800" progId="Equation.DSMT4">
                  <p:embed/>
                  <p:pic>
                    <p:nvPicPr>
                      <p:cNvPr id="5122" name="Object 8">
                        <a:extLst>
                          <a:ext uri="{FF2B5EF4-FFF2-40B4-BE49-F238E27FC236}">
                            <a16:creationId xmlns:a16="http://schemas.microsoft.com/office/drawing/2014/main" id="{66CBD1D3-FF45-4A4A-884D-42DC114AF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2565400"/>
                        <a:ext cx="1976751" cy="1312863"/>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16105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3.6  </a:t>
            </a:r>
            <a:r>
              <a:rPr lang="en-US" dirty="0"/>
              <a:t>Standardizing Variables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26</a:t>
            </a:fld>
            <a:endParaRPr lang="en-GB" dirty="0"/>
          </a:p>
        </p:txBody>
      </p:sp>
      <p:sp>
        <p:nvSpPr>
          <p:cNvPr id="11" name="Text Box 7">
            <a:extLst>
              <a:ext uri="{FF2B5EF4-FFF2-40B4-BE49-F238E27FC236}">
                <a16:creationId xmlns:a16="http://schemas.microsoft.com/office/drawing/2014/main" id="{1AF560AF-8257-2A41-B096-F76D46DFF840}"/>
              </a:ext>
            </a:extLst>
          </p:cNvPr>
          <p:cNvSpPr txBox="1">
            <a:spLocks noChangeArrowheads="1"/>
          </p:cNvSpPr>
          <p:nvPr/>
        </p:nvSpPr>
        <p:spPr bwMode="auto">
          <a:xfrm>
            <a:off x="495300" y="962025"/>
            <a:ext cx="83439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tx2"/>
                </a:solidFill>
              </a:rPr>
              <a:t>For Example:  </a:t>
            </a:r>
            <a:r>
              <a:rPr lang="en-US" altLang="en-US" dirty="0"/>
              <a:t>Real Estate</a:t>
            </a:r>
          </a:p>
          <a:p>
            <a:pPr eaLnBrk="1" hangingPunct="1"/>
            <a:endParaRPr lang="en-US" altLang="en-US" dirty="0">
              <a:solidFill>
                <a:srgbClr val="0033CC"/>
              </a:solidFill>
            </a:endParaRPr>
          </a:p>
          <a:p>
            <a:pPr eaLnBrk="1" hangingPunct="1"/>
            <a:r>
              <a:rPr lang="en-US" altLang="en-US" dirty="0">
                <a:solidFill>
                  <a:schemeClr val="tx2"/>
                </a:solidFill>
              </a:rPr>
              <a:t>Question:</a:t>
            </a:r>
            <a:r>
              <a:rPr lang="en-US" altLang="en-US" b="1" dirty="0">
                <a:solidFill>
                  <a:schemeClr val="tx2"/>
                </a:solidFill>
              </a:rPr>
              <a:t> </a:t>
            </a:r>
            <a:r>
              <a:rPr lang="en-US" altLang="en-US" dirty="0"/>
              <a:t>A real estate analyst finds from data on 350 recent sales, that the average price was $175,000 with a standard deviation of $55,000. The size of the houses (in square feet) averaged 2100 sq. ft. with a standard deviation of 650 sq. ft. </a:t>
            </a:r>
          </a:p>
          <a:p>
            <a:pPr eaLnBrk="1" hangingPunct="1"/>
            <a:endParaRPr lang="en-US" altLang="en-US" dirty="0"/>
          </a:p>
          <a:p>
            <a:pPr eaLnBrk="1" hangingPunct="1"/>
            <a:r>
              <a:rPr lang="en-US" altLang="en-US" dirty="0"/>
              <a:t>Which is more unusual, a house in this town that costs $340,000, or a 5000 sq. ft. house?</a:t>
            </a:r>
          </a:p>
        </p:txBody>
      </p:sp>
    </p:spTree>
    <p:extLst>
      <p:ext uri="{BB962C8B-B14F-4D97-AF65-F5344CB8AC3E}">
        <p14:creationId xmlns:p14="http://schemas.microsoft.com/office/powerpoint/2010/main" val="167399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3.6  </a:t>
            </a:r>
            <a:r>
              <a:rPr lang="en-US" dirty="0"/>
              <a:t>Standardizing Variables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27</a:t>
            </a:fld>
            <a:endParaRPr lang="en-GB" dirty="0"/>
          </a:p>
        </p:txBody>
      </p:sp>
      <p:sp>
        <p:nvSpPr>
          <p:cNvPr id="5" name="Text Box 7">
            <a:extLst>
              <a:ext uri="{FF2B5EF4-FFF2-40B4-BE49-F238E27FC236}">
                <a16:creationId xmlns:a16="http://schemas.microsoft.com/office/drawing/2014/main" id="{A0724CD7-A45E-9A41-BB0E-357FF8F23395}"/>
              </a:ext>
            </a:extLst>
          </p:cNvPr>
          <p:cNvSpPr txBox="1">
            <a:spLocks noChangeArrowheads="1"/>
          </p:cNvSpPr>
          <p:nvPr/>
        </p:nvSpPr>
        <p:spPr bwMode="auto">
          <a:xfrm>
            <a:off x="495300" y="962025"/>
            <a:ext cx="83439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tx2"/>
                </a:solidFill>
              </a:rPr>
              <a:t>Answer:  </a:t>
            </a:r>
            <a:r>
              <a:rPr lang="en-US" altLang="en-US" dirty="0"/>
              <a:t>Convert both values to </a:t>
            </a:r>
            <a:r>
              <a:rPr lang="en-US" altLang="en-US" i="1" dirty="0"/>
              <a:t>z</a:t>
            </a:r>
            <a:r>
              <a:rPr lang="en-US" altLang="en-US" dirty="0"/>
              <a:t>-scores and compare which is more extreme.</a:t>
            </a:r>
          </a:p>
          <a:p>
            <a:pPr eaLnBrk="1" hangingPunct="1"/>
            <a:endParaRPr lang="en-US" altLang="en-US" dirty="0"/>
          </a:p>
          <a:p>
            <a:pPr eaLnBrk="1" hangingPunct="1"/>
            <a:r>
              <a:rPr lang="en-US" altLang="en-US" dirty="0"/>
              <a:t>For the $340,000 house:</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For the 5000 sq. ft. house:</a:t>
            </a:r>
          </a:p>
        </p:txBody>
      </p:sp>
      <p:graphicFrame>
        <p:nvGraphicFramePr>
          <p:cNvPr id="6" name="Object 2">
            <a:extLst>
              <a:ext uri="{FF2B5EF4-FFF2-40B4-BE49-F238E27FC236}">
                <a16:creationId xmlns:a16="http://schemas.microsoft.com/office/drawing/2014/main" id="{E43F9E6C-DF3C-D64D-A86A-F5EB3A06F9E8}"/>
              </a:ext>
            </a:extLst>
          </p:cNvPr>
          <p:cNvGraphicFramePr>
            <a:graphicFrameLocks noChangeAspect="1"/>
          </p:cNvGraphicFramePr>
          <p:nvPr/>
        </p:nvGraphicFramePr>
        <p:xfrm>
          <a:off x="4160838" y="1916113"/>
          <a:ext cx="4592637" cy="865187"/>
        </p:xfrm>
        <a:graphic>
          <a:graphicData uri="http://schemas.openxmlformats.org/presentationml/2006/ole">
            <mc:AlternateContent xmlns:mc="http://schemas.openxmlformats.org/markup-compatibility/2006">
              <mc:Choice xmlns:v="urn:schemas-microsoft-com:vml" Requires="v">
                <p:oleObj spid="_x0000_s27661" name="Equation" r:id="rId3" imgW="54419500" imgH="10236200" progId="Equation.DSMT4">
                  <p:embed/>
                </p:oleObj>
              </mc:Choice>
              <mc:Fallback>
                <p:oleObj name="Equation" r:id="rId3" imgW="54419500" imgH="10236200" progId="Equation.DSMT4">
                  <p:embed/>
                  <p:pic>
                    <p:nvPicPr>
                      <p:cNvPr id="6146" name="Object 2">
                        <a:extLst>
                          <a:ext uri="{FF2B5EF4-FFF2-40B4-BE49-F238E27FC236}">
                            <a16:creationId xmlns:a16="http://schemas.microsoft.com/office/drawing/2014/main" id="{DF6BCDC4-11CE-9C4F-999E-582E7A890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1916113"/>
                        <a:ext cx="45926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a:extLst>
              <a:ext uri="{FF2B5EF4-FFF2-40B4-BE49-F238E27FC236}">
                <a16:creationId xmlns:a16="http://schemas.microsoft.com/office/drawing/2014/main" id="{06D674DE-D466-8B48-87C1-5580C3D5C119}"/>
              </a:ext>
            </a:extLst>
          </p:cNvPr>
          <p:cNvGraphicFramePr>
            <a:graphicFrameLocks noChangeAspect="1"/>
          </p:cNvGraphicFramePr>
          <p:nvPr/>
        </p:nvGraphicFramePr>
        <p:xfrm>
          <a:off x="4756150" y="3957638"/>
          <a:ext cx="3976688" cy="815975"/>
        </p:xfrm>
        <a:graphic>
          <a:graphicData uri="http://schemas.openxmlformats.org/presentationml/2006/ole">
            <mc:AlternateContent xmlns:mc="http://schemas.openxmlformats.org/markup-compatibility/2006">
              <mc:Choice xmlns:v="urn:schemas-microsoft-com:vml" Requires="v">
                <p:oleObj spid="_x0000_s27662" name="Equation" r:id="rId5" imgW="47104300" imgH="9652000" progId="Equation.DSMT4">
                  <p:embed/>
                </p:oleObj>
              </mc:Choice>
              <mc:Fallback>
                <p:oleObj name="Equation" r:id="rId5" imgW="47104300" imgH="9652000" progId="Equation.DSMT4">
                  <p:embed/>
                  <p:pic>
                    <p:nvPicPr>
                      <p:cNvPr id="6147" name="Object 3">
                        <a:extLst>
                          <a:ext uri="{FF2B5EF4-FFF2-40B4-BE49-F238E27FC236}">
                            <a16:creationId xmlns:a16="http://schemas.microsoft.com/office/drawing/2014/main" id="{0A44D4FB-C350-354F-A157-1EB781A2A5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150" y="3957638"/>
                        <a:ext cx="39766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1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3.6  </a:t>
            </a:r>
            <a:r>
              <a:rPr lang="en-US" dirty="0"/>
              <a:t>Standardizing Variables </a:t>
            </a: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28</a:t>
            </a:fld>
            <a:endParaRPr lang="en-GB" dirty="0"/>
          </a:p>
        </p:txBody>
      </p:sp>
      <p:sp>
        <p:nvSpPr>
          <p:cNvPr id="11" name="Text Box 7">
            <a:extLst>
              <a:ext uri="{FF2B5EF4-FFF2-40B4-BE49-F238E27FC236}">
                <a16:creationId xmlns:a16="http://schemas.microsoft.com/office/drawing/2014/main" id="{CF9A8138-D33B-4C4C-BD51-3F75D936E1C0}"/>
              </a:ext>
            </a:extLst>
          </p:cNvPr>
          <p:cNvSpPr txBox="1">
            <a:spLocks noChangeArrowheads="1"/>
          </p:cNvSpPr>
          <p:nvPr/>
        </p:nvSpPr>
        <p:spPr bwMode="auto">
          <a:xfrm>
            <a:off x="495300" y="962025"/>
            <a:ext cx="8343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tx2"/>
                </a:solidFill>
              </a:rPr>
              <a:t>For Example:  </a:t>
            </a:r>
            <a:r>
              <a:rPr lang="en-US" altLang="en-US" dirty="0"/>
              <a:t>Real Estate</a:t>
            </a:r>
          </a:p>
          <a:p>
            <a:pPr eaLnBrk="1" hangingPunct="1"/>
            <a:endParaRPr lang="en-US" altLang="en-US" dirty="0">
              <a:solidFill>
                <a:srgbClr val="0033CC"/>
              </a:solidFill>
            </a:endParaRPr>
          </a:p>
          <a:p>
            <a:pPr eaLnBrk="1" hangingPunct="1"/>
            <a:r>
              <a:rPr lang="en-US" altLang="en-US" dirty="0">
                <a:solidFill>
                  <a:schemeClr val="tx2"/>
                </a:solidFill>
              </a:rPr>
              <a:t>Answer:</a:t>
            </a:r>
            <a:r>
              <a:rPr lang="en-US" altLang="en-US" b="1" dirty="0">
                <a:solidFill>
                  <a:schemeClr val="tx2"/>
                </a:solidFill>
              </a:rPr>
              <a:t> </a:t>
            </a:r>
            <a:r>
              <a:rPr lang="en-US" altLang="en-US" dirty="0"/>
              <a:t>Because the </a:t>
            </a:r>
            <a:r>
              <a:rPr lang="en-US" altLang="en-US" i="1" dirty="0"/>
              <a:t>z</a:t>
            </a:r>
            <a:r>
              <a:rPr lang="en-US" altLang="en-US" dirty="0"/>
              <a:t>-score of 4.46 is a greater number of standard deviations away from its mean, it is the more extreme value.  </a:t>
            </a:r>
          </a:p>
          <a:p>
            <a:pPr eaLnBrk="1" hangingPunct="1"/>
            <a:endParaRPr lang="en-US" altLang="en-US" dirty="0"/>
          </a:p>
          <a:p>
            <a:pPr eaLnBrk="1" hangingPunct="1"/>
            <a:r>
              <a:rPr lang="en-US" altLang="en-US" dirty="0"/>
              <a:t>Therefore, the 5000 square foot house is more unusual.</a:t>
            </a:r>
          </a:p>
        </p:txBody>
      </p:sp>
    </p:spTree>
    <p:extLst>
      <p:ext uri="{BB962C8B-B14F-4D97-AF65-F5344CB8AC3E}">
        <p14:creationId xmlns:p14="http://schemas.microsoft.com/office/powerpoint/2010/main" val="177577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3.7  </a:t>
            </a:r>
            <a:r>
              <a:rPr lang="en-US" dirty="0"/>
              <a:t>Five-Number Summary </a:t>
            </a:r>
            <a:br>
              <a:rPr lang="en-US" dirty="0"/>
            </a:br>
            <a:r>
              <a:rPr lang="en-US" dirty="0"/>
              <a:t>and Boxplots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29</a:t>
            </a:fld>
            <a:endParaRPr lang="en-GB" dirty="0"/>
          </a:p>
        </p:txBody>
      </p:sp>
      <p:sp>
        <p:nvSpPr>
          <p:cNvPr id="7" name="Text Box 7">
            <a:extLst>
              <a:ext uri="{FF2B5EF4-FFF2-40B4-BE49-F238E27FC236}">
                <a16:creationId xmlns:a16="http://schemas.microsoft.com/office/drawing/2014/main" id="{E7B98696-67E2-784F-95AB-E36CC1FA4D35}"/>
              </a:ext>
            </a:extLst>
          </p:cNvPr>
          <p:cNvSpPr txBox="1">
            <a:spLocks noChangeArrowheads="1"/>
          </p:cNvSpPr>
          <p:nvPr/>
        </p:nvSpPr>
        <p:spPr bwMode="auto">
          <a:xfrm>
            <a:off x="389283" y="1514474"/>
            <a:ext cx="854162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a:t>
            </a:r>
            <a:r>
              <a:rPr lang="en-US" altLang="en-US" i="1" dirty="0">
                <a:solidFill>
                  <a:schemeClr val="tx2"/>
                </a:solidFill>
              </a:rPr>
              <a:t>five-number summary</a:t>
            </a:r>
            <a:r>
              <a:rPr lang="en-US" altLang="en-US" dirty="0">
                <a:solidFill>
                  <a:schemeClr val="tx2"/>
                </a:solidFill>
              </a:rPr>
              <a:t> </a:t>
            </a:r>
            <a:r>
              <a:rPr lang="en-US" altLang="en-US" dirty="0"/>
              <a:t>of a distribution reports its median, quartiles, and extremes (maximum and minimum).</a:t>
            </a:r>
          </a:p>
          <a:p>
            <a:pPr eaLnBrk="1" hangingPunct="1"/>
            <a:endParaRPr lang="en-US" altLang="en-US" dirty="0"/>
          </a:p>
          <a:p>
            <a:pPr eaLnBrk="1" hangingPunct="1"/>
            <a:r>
              <a:rPr lang="en-US" altLang="en-US" dirty="0"/>
              <a:t>Below is the five-number summary of monthly trading volume of AIG shares (in millions of shares) for the period 2002 to 2007.</a:t>
            </a:r>
          </a:p>
        </p:txBody>
      </p:sp>
      <p:pic>
        <p:nvPicPr>
          <p:cNvPr id="9" name="Picture 8">
            <a:extLst>
              <a:ext uri="{FF2B5EF4-FFF2-40B4-BE49-F238E27FC236}">
                <a16:creationId xmlns:a16="http://schemas.microsoft.com/office/drawing/2014/main" id="{87889758-8B34-BF47-B17A-3FF20E672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50" y="3454201"/>
            <a:ext cx="3289300" cy="3238500"/>
          </a:xfrm>
          <a:prstGeom prst="rect">
            <a:avLst/>
          </a:prstGeom>
        </p:spPr>
      </p:pic>
    </p:spTree>
    <p:extLst>
      <p:ext uri="{BB962C8B-B14F-4D97-AF65-F5344CB8AC3E}">
        <p14:creationId xmlns:p14="http://schemas.microsoft.com/office/powerpoint/2010/main" val="287595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3.1  </a:t>
            </a:r>
            <a:r>
              <a:rPr lang="en-US" dirty="0"/>
              <a:t>Visualizing Quantitative Variables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246333"/>
            <a:ext cx="7954840" cy="5285305"/>
          </a:xfrm>
        </p:spPr>
        <p:txBody>
          <a:bodyPr/>
          <a:lstStyle/>
          <a:p>
            <a:pPr>
              <a:lnSpc>
                <a:spcPct val="100000"/>
              </a:lnSpc>
            </a:pPr>
            <a:r>
              <a:rPr lang="en-US" altLang="en-US" sz="2400" b="1" dirty="0">
                <a:solidFill>
                  <a:schemeClr val="accent2"/>
                </a:solidFill>
              </a:rPr>
              <a:t>Histograms</a:t>
            </a:r>
          </a:p>
          <a:p>
            <a:pPr>
              <a:lnSpc>
                <a:spcPct val="100000"/>
              </a:lnSpc>
            </a:pPr>
            <a:endParaRPr lang="en-US" altLang="en-US" sz="2400" dirty="0"/>
          </a:p>
          <a:p>
            <a:pPr>
              <a:lnSpc>
                <a:spcPct val="100000"/>
              </a:lnSpc>
            </a:pPr>
            <a:r>
              <a:rPr lang="en-US" altLang="en-US" sz="2400" dirty="0"/>
              <a:t>A </a:t>
            </a:r>
            <a:r>
              <a:rPr lang="en-US" altLang="en-US" sz="2400" i="1" dirty="0">
                <a:solidFill>
                  <a:schemeClr val="tx2"/>
                </a:solidFill>
              </a:rPr>
              <a:t>histogram</a:t>
            </a:r>
            <a:r>
              <a:rPr lang="en-US" altLang="en-US" sz="2400" dirty="0"/>
              <a:t> is a graph for a quantitative variable.  Since there are no categories, we usually slice up all the possible values into </a:t>
            </a:r>
            <a:r>
              <a:rPr lang="en-US" altLang="en-US" sz="2400" i="1" dirty="0">
                <a:solidFill>
                  <a:schemeClr val="tx2"/>
                </a:solidFill>
              </a:rPr>
              <a:t>bins</a:t>
            </a:r>
            <a:r>
              <a:rPr lang="en-US" altLang="en-US" sz="2400" dirty="0"/>
              <a:t> and then count the number of cases that fall in each bin.</a:t>
            </a:r>
          </a:p>
          <a:p>
            <a:pPr>
              <a:lnSpc>
                <a:spcPct val="100000"/>
              </a:lnSpc>
            </a:pPr>
            <a:endParaRPr lang="en-US" sz="2400" dirty="0"/>
          </a:p>
        </p:txBody>
      </p:sp>
      <p:pic>
        <p:nvPicPr>
          <p:cNvPr id="7" name="Picture 2">
            <a:extLst>
              <a:ext uri="{FF2B5EF4-FFF2-40B4-BE49-F238E27FC236}">
                <a16:creationId xmlns:a16="http://schemas.microsoft.com/office/drawing/2014/main" id="{91BB9FE7-86C1-084B-97DB-C52801CFD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353" y="3269325"/>
            <a:ext cx="40449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2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3.7  </a:t>
            </a:r>
            <a:r>
              <a:rPr lang="en-US" dirty="0"/>
              <a:t>Five-Number Summary </a:t>
            </a:r>
            <a:br>
              <a:rPr lang="en-US" dirty="0"/>
            </a:br>
            <a:r>
              <a:rPr lang="en-US" dirty="0"/>
              <a:t>and Boxplots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30</a:t>
            </a:fld>
            <a:endParaRPr lang="en-GB" dirty="0"/>
          </a:p>
        </p:txBody>
      </p:sp>
      <p:sp>
        <p:nvSpPr>
          <p:cNvPr id="6" name="Text Box 11">
            <a:extLst>
              <a:ext uri="{FF2B5EF4-FFF2-40B4-BE49-F238E27FC236}">
                <a16:creationId xmlns:a16="http://schemas.microsoft.com/office/drawing/2014/main" id="{F1EC9D4A-F44D-C343-A0C1-534EAA6677E5}"/>
              </a:ext>
            </a:extLst>
          </p:cNvPr>
          <p:cNvSpPr txBox="1">
            <a:spLocks noChangeArrowheads="1"/>
          </p:cNvSpPr>
          <p:nvPr/>
        </p:nvSpPr>
        <p:spPr bwMode="auto">
          <a:xfrm>
            <a:off x="474662" y="1500981"/>
            <a:ext cx="40973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Once we have a five-number summary of a variable, we can display that information in a </a:t>
            </a:r>
            <a:r>
              <a:rPr lang="en-US" altLang="en-US" i="1" dirty="0">
                <a:solidFill>
                  <a:schemeClr val="tx2"/>
                </a:solidFill>
              </a:rPr>
              <a:t>boxplot</a:t>
            </a:r>
            <a:r>
              <a:rPr lang="en-US" altLang="en-US" dirty="0"/>
              <a:t>.  </a:t>
            </a:r>
          </a:p>
          <a:p>
            <a:pPr eaLnBrk="1" hangingPunct="1"/>
            <a:endParaRPr lang="en-US" altLang="en-US" dirty="0"/>
          </a:p>
          <a:p>
            <a:pPr eaLnBrk="1" hangingPunct="1"/>
            <a:r>
              <a:rPr lang="en-US" altLang="en-US" dirty="0"/>
              <a:t>A boxplot highlights several features of the distribution of the variable, including the quartiles, the median, and any outlying values.</a:t>
            </a:r>
          </a:p>
          <a:p>
            <a:pPr eaLnBrk="1" hangingPunct="1"/>
            <a:endParaRPr lang="en-US" altLang="en-US" dirty="0"/>
          </a:p>
        </p:txBody>
      </p:sp>
      <p:pic>
        <p:nvPicPr>
          <p:cNvPr id="8" name="Picture 9" descr="05_09">
            <a:extLst>
              <a:ext uri="{FF2B5EF4-FFF2-40B4-BE49-F238E27FC236}">
                <a16:creationId xmlns:a16="http://schemas.microsoft.com/office/drawing/2014/main" id="{F3E2D2E4-CCF3-A940-8B98-77BAC43AC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831" y="765175"/>
            <a:ext cx="1944688"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896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3.7  </a:t>
            </a:r>
            <a:r>
              <a:rPr lang="en-US" dirty="0"/>
              <a:t>Five-Number Summary </a:t>
            </a:r>
            <a:br>
              <a:rPr lang="en-US" dirty="0"/>
            </a:br>
            <a:r>
              <a:rPr lang="en-US" dirty="0"/>
              <a:t>and Boxplots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31</a:t>
            </a:fld>
            <a:endParaRPr lang="en-GB" dirty="0"/>
          </a:p>
        </p:txBody>
      </p:sp>
      <p:sp>
        <p:nvSpPr>
          <p:cNvPr id="10" name="Text Box 7">
            <a:extLst>
              <a:ext uri="{FF2B5EF4-FFF2-40B4-BE49-F238E27FC236}">
                <a16:creationId xmlns:a16="http://schemas.microsoft.com/office/drawing/2014/main" id="{504D9457-6267-974B-9883-40323EE239A2}"/>
              </a:ext>
            </a:extLst>
          </p:cNvPr>
          <p:cNvSpPr txBox="1">
            <a:spLocks noChangeArrowheads="1"/>
          </p:cNvSpPr>
          <p:nvPr/>
        </p:nvSpPr>
        <p:spPr bwMode="auto">
          <a:xfrm>
            <a:off x="495300" y="1419225"/>
            <a:ext cx="827763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central box shows the middle 50% of the data, between the quartiles – the height of the box equals the IQR.</a:t>
            </a:r>
          </a:p>
          <a:p>
            <a:pPr eaLnBrk="1" hangingPunct="1"/>
            <a:endParaRPr lang="en-US" altLang="en-US" dirty="0"/>
          </a:p>
          <a:p>
            <a:pPr eaLnBrk="1" hangingPunct="1"/>
            <a:r>
              <a:rPr lang="en-US" altLang="en-US" dirty="0"/>
              <a:t>If the median is roughly centered between the quartiles, then the middle half of the data is roughly symmetric. If it is not centered, the distribution is skewed.</a:t>
            </a:r>
          </a:p>
          <a:p>
            <a:pPr eaLnBrk="1" hangingPunct="1"/>
            <a:endParaRPr lang="en-US" altLang="en-US" dirty="0"/>
          </a:p>
          <a:p>
            <a:pPr eaLnBrk="1" hangingPunct="1"/>
            <a:r>
              <a:rPr lang="en-US" altLang="en-US" dirty="0"/>
              <a:t>The whiskers show skewness as well if they are not roughly the same length.</a:t>
            </a:r>
          </a:p>
          <a:p>
            <a:pPr eaLnBrk="1" hangingPunct="1"/>
            <a:endParaRPr lang="en-US" altLang="en-US" dirty="0"/>
          </a:p>
          <a:p>
            <a:pPr eaLnBrk="1" hangingPunct="1"/>
            <a:r>
              <a:rPr lang="en-US" altLang="en-US" dirty="0"/>
              <a:t>The outliers are displayed individually to keep them out of the way in judging skewness and to display them for special attention.</a:t>
            </a:r>
          </a:p>
        </p:txBody>
      </p:sp>
    </p:spTree>
    <p:extLst>
      <p:ext uri="{BB962C8B-B14F-4D97-AF65-F5344CB8AC3E}">
        <p14:creationId xmlns:p14="http://schemas.microsoft.com/office/powerpoint/2010/main" val="2222027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3.7  </a:t>
            </a:r>
            <a:r>
              <a:rPr lang="en-US" dirty="0"/>
              <a:t>Five-Number Summary </a:t>
            </a:r>
            <a:br>
              <a:rPr lang="en-US" dirty="0"/>
            </a:br>
            <a:r>
              <a:rPr lang="en-US" dirty="0"/>
              <a:t>and Boxplots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32</a:t>
            </a:fld>
            <a:endParaRPr lang="en-GB" dirty="0"/>
          </a:p>
        </p:txBody>
      </p:sp>
      <p:sp>
        <p:nvSpPr>
          <p:cNvPr id="7" name="Text Box 7">
            <a:extLst>
              <a:ext uri="{FF2B5EF4-FFF2-40B4-BE49-F238E27FC236}">
                <a16:creationId xmlns:a16="http://schemas.microsoft.com/office/drawing/2014/main" id="{081D4303-171E-244D-BE88-DE1D3E0AB2E2}"/>
              </a:ext>
            </a:extLst>
          </p:cNvPr>
          <p:cNvSpPr txBox="1">
            <a:spLocks noChangeArrowheads="1"/>
          </p:cNvSpPr>
          <p:nvPr/>
        </p:nvSpPr>
        <p:spPr bwMode="auto">
          <a:xfrm>
            <a:off x="442291" y="2897395"/>
            <a:ext cx="87503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arenR"/>
            </a:pPr>
            <a:r>
              <a:rPr lang="en-US" altLang="en-US" dirty="0"/>
              <a:t>Locate the median and quartiles on an axis and draw a three short lines.  For AIG data, approximate values are Q1= 121, median = 136, and Q3 = 82.</a:t>
            </a:r>
          </a:p>
          <a:p>
            <a:pPr eaLnBrk="1" hangingPunct="1">
              <a:buFontTx/>
              <a:buAutoNum type="arabicParenR"/>
            </a:pPr>
            <a:endParaRPr lang="en-US" altLang="en-US" dirty="0"/>
          </a:p>
          <a:p>
            <a:pPr eaLnBrk="1" hangingPunct="1">
              <a:buFontTx/>
              <a:buAutoNum type="arabicParenR"/>
            </a:pPr>
            <a:r>
              <a:rPr lang="en-US" altLang="en-US" dirty="0"/>
              <a:t>Then connect the quartile lines to form a box.</a:t>
            </a:r>
          </a:p>
        </p:txBody>
      </p:sp>
      <p:sp>
        <p:nvSpPr>
          <p:cNvPr id="8" name="Text Box 11">
            <a:extLst>
              <a:ext uri="{FF2B5EF4-FFF2-40B4-BE49-F238E27FC236}">
                <a16:creationId xmlns:a16="http://schemas.microsoft.com/office/drawing/2014/main" id="{A834C362-BB41-0147-910A-2B8CCBAB02A3}"/>
              </a:ext>
            </a:extLst>
          </p:cNvPr>
          <p:cNvSpPr txBox="1">
            <a:spLocks noChangeArrowheads="1"/>
          </p:cNvSpPr>
          <p:nvPr/>
        </p:nvSpPr>
        <p:spPr bwMode="auto">
          <a:xfrm>
            <a:off x="442291" y="1643270"/>
            <a:ext cx="908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make a boxplot:</a:t>
            </a:r>
          </a:p>
        </p:txBody>
      </p:sp>
    </p:spTree>
    <p:extLst>
      <p:ext uri="{BB962C8B-B14F-4D97-AF65-F5344CB8AC3E}">
        <p14:creationId xmlns:p14="http://schemas.microsoft.com/office/powerpoint/2010/main" val="2389698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3.7  </a:t>
            </a:r>
            <a:r>
              <a:rPr lang="en-US" dirty="0"/>
              <a:t>Five-Number Summary </a:t>
            </a:r>
            <a:br>
              <a:rPr lang="en-US" dirty="0"/>
            </a:br>
            <a:r>
              <a:rPr lang="en-US" dirty="0"/>
              <a:t>and Boxplots </a:t>
            </a: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33</a:t>
            </a:fld>
            <a:endParaRPr lang="en-GB" dirty="0"/>
          </a:p>
        </p:txBody>
      </p:sp>
      <p:sp>
        <p:nvSpPr>
          <p:cNvPr id="6" name="Text Box 7">
            <a:extLst>
              <a:ext uri="{FF2B5EF4-FFF2-40B4-BE49-F238E27FC236}">
                <a16:creationId xmlns:a16="http://schemas.microsoft.com/office/drawing/2014/main" id="{65C1771C-2799-1646-97C8-C8E0EFA35238}"/>
              </a:ext>
            </a:extLst>
          </p:cNvPr>
          <p:cNvSpPr txBox="1">
            <a:spLocks noChangeArrowheads="1"/>
          </p:cNvSpPr>
          <p:nvPr/>
        </p:nvSpPr>
        <p:spPr bwMode="auto">
          <a:xfrm>
            <a:off x="541338" y="1639957"/>
            <a:ext cx="8343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3)  Determine the “fences” by computing the upper fence 1.5 IQRs above the upper quartile and the lower fence 1.5 IQRs below the lower quartile.</a:t>
            </a:r>
          </a:p>
          <a:p>
            <a:pPr eaLnBrk="1" hangingPunct="1">
              <a:buFontTx/>
              <a:buAutoNum type="arabicParenR" startAt="4"/>
            </a:pPr>
            <a:endParaRPr lang="en-US" altLang="en-US" dirty="0"/>
          </a:p>
          <a:p>
            <a:pPr eaLnBrk="1" hangingPunct="1">
              <a:buFontTx/>
              <a:buAutoNum type="arabicParenR" startAt="4"/>
            </a:pPr>
            <a:r>
              <a:rPr lang="en-US" altLang="en-US" dirty="0"/>
              <a:t>Draw lines (whiskers) from each end of the box up and down to the most extreme data values found</a:t>
            </a:r>
            <a:r>
              <a:rPr lang="en-US" altLang="en-US" i="1" dirty="0"/>
              <a:t> within </a:t>
            </a:r>
            <a:r>
              <a:rPr lang="en-US" altLang="en-US" dirty="0"/>
              <a:t>the fences. </a:t>
            </a:r>
          </a:p>
          <a:p>
            <a:pPr eaLnBrk="1" hangingPunct="1"/>
            <a:endParaRPr lang="en-US" altLang="en-US" dirty="0"/>
          </a:p>
          <a:p>
            <a:pPr eaLnBrk="1" hangingPunct="1"/>
            <a:r>
              <a:rPr lang="en-US" altLang="en-US" dirty="0"/>
              <a:t>5)   Display any outliers with special symbols like dots or asterisks. </a:t>
            </a:r>
          </a:p>
          <a:p>
            <a:pPr eaLnBrk="1" hangingPunct="1"/>
            <a:endParaRPr lang="en-US" altLang="en-US" dirty="0"/>
          </a:p>
        </p:txBody>
      </p:sp>
    </p:spTree>
    <p:extLst>
      <p:ext uri="{BB962C8B-B14F-4D97-AF65-F5344CB8AC3E}">
        <p14:creationId xmlns:p14="http://schemas.microsoft.com/office/powerpoint/2010/main" val="1412618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34</a:t>
            </a:fld>
            <a:endParaRPr lang="en-GB" dirty="0"/>
          </a:p>
        </p:txBody>
      </p:sp>
      <p:sp>
        <p:nvSpPr>
          <p:cNvPr id="7" name="Text Box 7">
            <a:extLst>
              <a:ext uri="{FF2B5EF4-FFF2-40B4-BE49-F238E27FC236}">
                <a16:creationId xmlns:a16="http://schemas.microsoft.com/office/drawing/2014/main" id="{7AC46B79-8977-B444-8D2D-E15BFB515B30}"/>
              </a:ext>
            </a:extLst>
          </p:cNvPr>
          <p:cNvSpPr txBox="1">
            <a:spLocks noChangeArrowheads="1"/>
          </p:cNvSpPr>
          <p:nvPr/>
        </p:nvSpPr>
        <p:spPr bwMode="auto">
          <a:xfrm>
            <a:off x="402535" y="1112751"/>
            <a:ext cx="838956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In attempting to understand data, look for patterns,        differences, and trends over different time periods.</a:t>
            </a:r>
          </a:p>
          <a:p>
            <a:pPr eaLnBrk="1" hangingPunct="1"/>
            <a:endParaRPr lang="en-US" altLang="en-US" dirty="0"/>
          </a:p>
          <a:p>
            <a:pPr eaLnBrk="1" hangingPunct="1"/>
            <a:r>
              <a:rPr lang="en-US" altLang="en-US" dirty="0"/>
              <a:t>We can split the data into smaller groups and display histograms for each group.  Histograms for AIG data single years (2002 and 2003) are shown below.</a:t>
            </a:r>
          </a:p>
          <a:p>
            <a:pPr eaLnBrk="1" hangingPunct="1"/>
            <a:endParaRPr lang="en-US" altLang="en-US" dirty="0"/>
          </a:p>
          <a:p>
            <a:pPr eaLnBrk="1" hangingPunct="1"/>
            <a:endParaRPr lang="en-US" altLang="en-US" sz="3200" dirty="0">
              <a:solidFill>
                <a:srgbClr val="FF0000"/>
              </a:solidFill>
            </a:endParaRPr>
          </a:p>
        </p:txBody>
      </p:sp>
      <p:pic>
        <p:nvPicPr>
          <p:cNvPr id="8" name="Picture 8" descr="5_10b">
            <a:extLst>
              <a:ext uri="{FF2B5EF4-FFF2-40B4-BE49-F238E27FC236}">
                <a16:creationId xmlns:a16="http://schemas.microsoft.com/office/drawing/2014/main" id="{8BEF55CE-BCA1-604F-84B9-B4EB5FD7C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323" y="3473364"/>
            <a:ext cx="38576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5_10a">
            <a:extLst>
              <a:ext uri="{FF2B5EF4-FFF2-40B4-BE49-F238E27FC236}">
                <a16:creationId xmlns:a16="http://schemas.microsoft.com/office/drawing/2014/main" id="{1968C922-9A04-A14E-A17F-FDDDE2A25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60" y="3470189"/>
            <a:ext cx="41132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552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35</a:t>
            </a:fld>
            <a:endParaRPr lang="en-GB" dirty="0"/>
          </a:p>
        </p:txBody>
      </p:sp>
      <p:sp>
        <p:nvSpPr>
          <p:cNvPr id="10" name="Text Box 7">
            <a:extLst>
              <a:ext uri="{FF2B5EF4-FFF2-40B4-BE49-F238E27FC236}">
                <a16:creationId xmlns:a16="http://schemas.microsoft.com/office/drawing/2014/main" id="{1659893E-D7DD-3240-AEE1-397D882587DC}"/>
              </a:ext>
            </a:extLst>
          </p:cNvPr>
          <p:cNvSpPr txBox="1">
            <a:spLocks noChangeArrowheads="1"/>
          </p:cNvSpPr>
          <p:nvPr/>
        </p:nvSpPr>
        <p:spPr bwMode="auto">
          <a:xfrm>
            <a:off x="495301" y="914400"/>
            <a:ext cx="81073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Histograms work well for comparing two groups, but boxplots  offer better results for side-by-side comparison of several groups.</a:t>
            </a:r>
          </a:p>
          <a:p>
            <a:pPr eaLnBrk="1" hangingPunct="1"/>
            <a:endParaRPr lang="en-US" altLang="en-US" dirty="0"/>
          </a:p>
          <a:p>
            <a:pPr eaLnBrk="1" hangingPunct="1"/>
            <a:r>
              <a:rPr lang="en-US" altLang="en-US" dirty="0"/>
              <a:t>Below the AIG data is displayed in yearly boxplots.</a:t>
            </a:r>
          </a:p>
          <a:p>
            <a:pPr eaLnBrk="1" hangingPunct="1"/>
            <a:endParaRPr lang="en-US" altLang="en-US" dirty="0"/>
          </a:p>
          <a:p>
            <a:pPr eaLnBrk="1" hangingPunct="1"/>
            <a:endParaRPr lang="en-US" altLang="en-US" dirty="0"/>
          </a:p>
        </p:txBody>
      </p:sp>
      <p:pic>
        <p:nvPicPr>
          <p:cNvPr id="11" name="Picture 9" descr="05_p103">
            <a:extLst>
              <a:ext uri="{FF2B5EF4-FFF2-40B4-BE49-F238E27FC236}">
                <a16:creationId xmlns:a16="http://schemas.microsoft.com/office/drawing/2014/main" id="{DAA3F979-1F64-5041-B9DE-AEE31805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75" y="2920722"/>
            <a:ext cx="456173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70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36</a:t>
            </a:fld>
            <a:endParaRPr lang="en-GB" dirty="0"/>
          </a:p>
        </p:txBody>
      </p:sp>
      <p:sp>
        <p:nvSpPr>
          <p:cNvPr id="10" name="Text Box 7">
            <a:extLst>
              <a:ext uri="{FF2B5EF4-FFF2-40B4-BE49-F238E27FC236}">
                <a16:creationId xmlns:a16="http://schemas.microsoft.com/office/drawing/2014/main" id="{1659893E-D7DD-3240-AEE1-397D882587DC}"/>
              </a:ext>
            </a:extLst>
          </p:cNvPr>
          <p:cNvSpPr txBox="1">
            <a:spLocks noChangeArrowheads="1"/>
          </p:cNvSpPr>
          <p:nvPr/>
        </p:nvSpPr>
        <p:spPr bwMode="auto">
          <a:xfrm>
            <a:off x="495301" y="914400"/>
            <a:ext cx="81073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Histograms work well for comparing two groups, but boxplots  offer better results for side-by-side comparison of several groups.</a:t>
            </a:r>
          </a:p>
          <a:p>
            <a:pPr eaLnBrk="1" hangingPunct="1"/>
            <a:endParaRPr lang="en-US" altLang="en-US" dirty="0"/>
          </a:p>
          <a:p>
            <a:pPr eaLnBrk="1" hangingPunct="1"/>
            <a:r>
              <a:rPr lang="en-US" altLang="en-US" dirty="0"/>
              <a:t>Below the AIG data is displayed in yearly boxplots.</a:t>
            </a:r>
          </a:p>
          <a:p>
            <a:pPr eaLnBrk="1" hangingPunct="1"/>
            <a:endParaRPr lang="en-US" altLang="en-US" dirty="0"/>
          </a:p>
          <a:p>
            <a:pPr eaLnBrk="1" hangingPunct="1"/>
            <a:endParaRPr lang="en-US" altLang="en-US" dirty="0"/>
          </a:p>
        </p:txBody>
      </p:sp>
      <p:pic>
        <p:nvPicPr>
          <p:cNvPr id="11" name="Picture 9" descr="05_p103">
            <a:extLst>
              <a:ext uri="{FF2B5EF4-FFF2-40B4-BE49-F238E27FC236}">
                <a16:creationId xmlns:a16="http://schemas.microsoft.com/office/drawing/2014/main" id="{DAA3F979-1F64-5041-B9DE-AEE31805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75" y="2920722"/>
            <a:ext cx="456173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715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37</a:t>
            </a:fld>
            <a:endParaRPr lang="en-GB" dirty="0"/>
          </a:p>
        </p:txBody>
      </p:sp>
      <p:sp>
        <p:nvSpPr>
          <p:cNvPr id="6" name="Text Box 7">
            <a:extLst>
              <a:ext uri="{FF2B5EF4-FFF2-40B4-BE49-F238E27FC236}">
                <a16:creationId xmlns:a16="http://schemas.microsoft.com/office/drawing/2014/main" id="{438B330C-8CB8-F740-BA3E-4F00833635A1}"/>
              </a:ext>
            </a:extLst>
          </p:cNvPr>
          <p:cNvSpPr txBox="1">
            <a:spLocks noChangeArrowheads="1"/>
          </p:cNvSpPr>
          <p:nvPr/>
        </p:nvSpPr>
        <p:spPr bwMode="auto">
          <a:xfrm>
            <a:off x="495300" y="914400"/>
            <a:ext cx="9163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What happened in 2008?  We can further partition 2008 into months and compare those boxplots as well:</a:t>
            </a:r>
          </a:p>
          <a:p>
            <a:pPr eaLnBrk="1" hangingPunct="1"/>
            <a:endParaRPr lang="en-US" altLang="en-US" dirty="0"/>
          </a:p>
          <a:p>
            <a:pPr eaLnBrk="1" hangingPunct="1"/>
            <a:endParaRPr lang="en-US" altLang="en-US" dirty="0"/>
          </a:p>
        </p:txBody>
      </p:sp>
      <p:pic>
        <p:nvPicPr>
          <p:cNvPr id="7" name="Picture 2">
            <a:extLst>
              <a:ext uri="{FF2B5EF4-FFF2-40B4-BE49-F238E27FC236}">
                <a16:creationId xmlns:a16="http://schemas.microsoft.com/office/drawing/2014/main" id="{63F6E1C6-1692-7F4D-AE44-529DAD8A7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844675"/>
            <a:ext cx="56165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99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38</a:t>
            </a:fld>
            <a:endParaRPr lang="en-GB" dirty="0"/>
          </a:p>
        </p:txBody>
      </p:sp>
      <p:sp>
        <p:nvSpPr>
          <p:cNvPr id="6" name="Text Box 7">
            <a:extLst>
              <a:ext uri="{FF2B5EF4-FFF2-40B4-BE49-F238E27FC236}">
                <a16:creationId xmlns:a16="http://schemas.microsoft.com/office/drawing/2014/main" id="{438B330C-8CB8-F740-BA3E-4F00833635A1}"/>
              </a:ext>
            </a:extLst>
          </p:cNvPr>
          <p:cNvSpPr txBox="1">
            <a:spLocks noChangeArrowheads="1"/>
          </p:cNvSpPr>
          <p:nvPr/>
        </p:nvSpPr>
        <p:spPr bwMode="auto">
          <a:xfrm>
            <a:off x="495300" y="914400"/>
            <a:ext cx="80024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t>Perhaps we need to consider another measure. So we’ll make boxplots of the daily price spread, Close—Open,</a:t>
            </a:r>
          </a:p>
          <a:p>
            <a:r>
              <a:rPr lang="en-US" dirty="0"/>
              <a:t>grouped by month for those years.</a:t>
            </a:r>
          </a:p>
          <a:p>
            <a:endParaRPr lang="en-US" dirty="0"/>
          </a:p>
          <a:p>
            <a:pPr eaLnBrk="1" hangingPunct="1"/>
            <a:endParaRPr lang="en-US" altLang="en-US" dirty="0"/>
          </a:p>
          <a:p>
            <a:pPr eaLnBrk="1" hangingPunct="1"/>
            <a:endParaRPr lang="en-US" altLang="en-US" dirty="0"/>
          </a:p>
        </p:txBody>
      </p:sp>
      <p:pic>
        <p:nvPicPr>
          <p:cNvPr id="5" name="Picture 4">
            <a:extLst>
              <a:ext uri="{FF2B5EF4-FFF2-40B4-BE49-F238E27FC236}">
                <a16:creationId xmlns:a16="http://schemas.microsoft.com/office/drawing/2014/main" id="{A8C862EE-1744-9646-9505-A8C27943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30" y="2068562"/>
            <a:ext cx="7048500" cy="4025900"/>
          </a:xfrm>
          <a:prstGeom prst="rect">
            <a:avLst/>
          </a:prstGeom>
        </p:spPr>
      </p:pic>
    </p:spTree>
    <p:extLst>
      <p:ext uri="{BB962C8B-B14F-4D97-AF65-F5344CB8AC3E}">
        <p14:creationId xmlns:p14="http://schemas.microsoft.com/office/powerpoint/2010/main" val="3010706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39</a:t>
            </a:fld>
            <a:endParaRPr lang="en-GB" dirty="0"/>
          </a:p>
        </p:txBody>
      </p:sp>
      <p:sp>
        <p:nvSpPr>
          <p:cNvPr id="7" name="Text Box 7">
            <a:extLst>
              <a:ext uri="{FF2B5EF4-FFF2-40B4-BE49-F238E27FC236}">
                <a16:creationId xmlns:a16="http://schemas.microsoft.com/office/drawing/2014/main" id="{54855B31-1AE8-B944-98F5-551B4CD701EF}"/>
              </a:ext>
            </a:extLst>
          </p:cNvPr>
          <p:cNvSpPr txBox="1">
            <a:spLocks noChangeArrowheads="1"/>
          </p:cNvSpPr>
          <p:nvPr/>
        </p:nvSpPr>
        <p:spPr bwMode="auto">
          <a:xfrm>
            <a:off x="495300" y="914400"/>
            <a:ext cx="40973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Downloads</a:t>
            </a:r>
          </a:p>
          <a:p>
            <a:pPr eaLnBrk="1" hangingPunct="1"/>
            <a:r>
              <a:rPr lang="en-US" altLang="en-US" dirty="0"/>
              <a:t>The chief financial officer of a music download site just secured the rights to offer downloads of a new music album.  </a:t>
            </a:r>
          </a:p>
          <a:p>
            <a:pPr eaLnBrk="1" hangingPunct="1"/>
            <a:r>
              <a:rPr lang="en-US" altLang="en-US" dirty="0"/>
              <a:t>She’d like to see how well it’s selling, so she collected the number of downloads per hour for the past 24 hours.</a:t>
            </a:r>
            <a:endParaRPr lang="en-US" altLang="en-US" sz="2000" dirty="0"/>
          </a:p>
          <a:p>
            <a:pPr eaLnBrk="1" hangingPunct="1"/>
            <a:endParaRPr lang="en-US" altLang="en-US" b="1" dirty="0">
              <a:solidFill>
                <a:srgbClr val="94141A"/>
              </a:solidFill>
            </a:endParaRPr>
          </a:p>
          <a:p>
            <a:pPr eaLnBrk="1" hangingPunct="1"/>
            <a:endParaRPr lang="en-US" altLang="en-US" dirty="0"/>
          </a:p>
        </p:txBody>
      </p:sp>
      <p:pic>
        <p:nvPicPr>
          <p:cNvPr id="8" name="Picture 7">
            <a:extLst>
              <a:ext uri="{FF2B5EF4-FFF2-40B4-BE49-F238E27FC236}">
                <a16:creationId xmlns:a16="http://schemas.microsoft.com/office/drawing/2014/main" id="{4757B456-D4C5-8249-8C63-3B7E63766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779" y="966036"/>
            <a:ext cx="4785221" cy="4785221"/>
          </a:xfrm>
          <a:prstGeom prst="rect">
            <a:avLst/>
          </a:prstGeom>
        </p:spPr>
      </p:pic>
    </p:spTree>
    <p:extLst>
      <p:ext uri="{BB962C8B-B14F-4D97-AF65-F5344CB8AC3E}">
        <p14:creationId xmlns:p14="http://schemas.microsoft.com/office/powerpoint/2010/main" val="18193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3.1  </a:t>
            </a:r>
            <a:r>
              <a:rPr lang="en-US" dirty="0"/>
              <a:t>Visualizing Quantitative Variables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246333"/>
            <a:ext cx="7954840" cy="5285305"/>
          </a:xfrm>
        </p:spPr>
        <p:txBody>
          <a:bodyPr/>
          <a:lstStyle/>
          <a:p>
            <a:pPr>
              <a:lnSpc>
                <a:spcPct val="100000"/>
              </a:lnSpc>
            </a:pPr>
            <a:r>
              <a:rPr lang="en-US" altLang="en-US" sz="2400" b="1" dirty="0">
                <a:solidFill>
                  <a:schemeClr val="accent2"/>
                </a:solidFill>
              </a:rPr>
              <a:t>Relative Frequency Histograms</a:t>
            </a:r>
          </a:p>
          <a:p>
            <a:pPr>
              <a:lnSpc>
                <a:spcPct val="100000"/>
              </a:lnSpc>
            </a:pPr>
            <a:endParaRPr lang="en-US" altLang="en-US" sz="2400" dirty="0"/>
          </a:p>
          <a:p>
            <a:pPr>
              <a:lnSpc>
                <a:spcPct val="100000"/>
              </a:lnSpc>
            </a:pPr>
            <a:r>
              <a:rPr lang="en-US" altLang="en-US" sz="2400" dirty="0"/>
              <a:t>This graph reports the percentage of cases in each bin.  The two graphs are the same, except for the labeling of the vertical axis.</a:t>
            </a:r>
          </a:p>
          <a:p>
            <a:pPr>
              <a:lnSpc>
                <a:spcPct val="100000"/>
              </a:lnSpc>
            </a:pPr>
            <a:endParaRPr lang="en-US" sz="2400" dirty="0"/>
          </a:p>
        </p:txBody>
      </p:sp>
      <p:pic>
        <p:nvPicPr>
          <p:cNvPr id="8" name="Picture 2">
            <a:extLst>
              <a:ext uri="{FF2B5EF4-FFF2-40B4-BE49-F238E27FC236}">
                <a16:creationId xmlns:a16="http://schemas.microsoft.com/office/drawing/2014/main" id="{6A75DAF7-A50E-B844-9879-5A912B626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799" y="3010910"/>
            <a:ext cx="4613275"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1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40</a:t>
            </a:fld>
            <a:endParaRPr lang="en-GB" dirty="0"/>
          </a:p>
        </p:txBody>
      </p:sp>
      <p:sp>
        <p:nvSpPr>
          <p:cNvPr id="7" name="Text Box 7">
            <a:extLst>
              <a:ext uri="{FF2B5EF4-FFF2-40B4-BE49-F238E27FC236}">
                <a16:creationId xmlns:a16="http://schemas.microsoft.com/office/drawing/2014/main" id="{54855B31-1AE8-B944-98F5-551B4CD701EF}"/>
              </a:ext>
            </a:extLst>
          </p:cNvPr>
          <p:cNvSpPr txBox="1">
            <a:spLocks noChangeArrowheads="1"/>
          </p:cNvSpPr>
          <p:nvPr/>
        </p:nvSpPr>
        <p:spPr bwMode="auto">
          <a:xfrm>
            <a:off x="495300" y="914400"/>
            <a:ext cx="346324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Downloads</a:t>
            </a:r>
          </a:p>
          <a:p>
            <a:pPr eaLnBrk="1" hangingPunct="1"/>
            <a:r>
              <a:rPr lang="en-US" altLang="en-US" dirty="0"/>
              <a:t>Compare the a.m. downloads to the p.m. downloads by displaying the two distributions side-by-side.  Summarize.</a:t>
            </a:r>
            <a:endParaRPr lang="en-US" altLang="en-US" sz="2000" dirty="0"/>
          </a:p>
          <a:p>
            <a:pPr eaLnBrk="1" hangingPunct="1"/>
            <a:endParaRPr lang="en-US" altLang="en-US" b="1" dirty="0">
              <a:solidFill>
                <a:srgbClr val="94141A"/>
              </a:solidFill>
            </a:endParaRPr>
          </a:p>
          <a:p>
            <a:pPr eaLnBrk="1" hangingPunct="1"/>
            <a:endParaRPr lang="en-US" altLang="en-US" dirty="0"/>
          </a:p>
        </p:txBody>
      </p:sp>
      <p:pic>
        <p:nvPicPr>
          <p:cNvPr id="8" name="Picture 7">
            <a:extLst>
              <a:ext uri="{FF2B5EF4-FFF2-40B4-BE49-F238E27FC236}">
                <a16:creationId xmlns:a16="http://schemas.microsoft.com/office/drawing/2014/main" id="{4757B456-D4C5-8249-8C63-3B7E63766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779" y="966036"/>
            <a:ext cx="4785221" cy="4785221"/>
          </a:xfrm>
          <a:prstGeom prst="rect">
            <a:avLst/>
          </a:prstGeom>
        </p:spPr>
      </p:pic>
    </p:spTree>
    <p:extLst>
      <p:ext uri="{BB962C8B-B14F-4D97-AF65-F5344CB8AC3E}">
        <p14:creationId xmlns:p14="http://schemas.microsoft.com/office/powerpoint/2010/main" val="2614478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3.8  </a:t>
            </a:r>
            <a:r>
              <a:rPr lang="en-US" dirty="0"/>
              <a:t>Comparing Groups </a:t>
            </a: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41</a:t>
            </a:fld>
            <a:endParaRPr lang="en-GB" dirty="0"/>
          </a:p>
        </p:txBody>
      </p:sp>
      <p:sp>
        <p:nvSpPr>
          <p:cNvPr id="6" name="Text Box 7">
            <a:extLst>
              <a:ext uri="{FF2B5EF4-FFF2-40B4-BE49-F238E27FC236}">
                <a16:creationId xmlns:a16="http://schemas.microsoft.com/office/drawing/2014/main" id="{C5F3193A-2263-7E43-A24F-0BDF6E63A306}"/>
              </a:ext>
            </a:extLst>
          </p:cNvPr>
          <p:cNvSpPr txBox="1">
            <a:spLocks noChangeArrowheads="1"/>
          </p:cNvSpPr>
          <p:nvPr/>
        </p:nvSpPr>
        <p:spPr bwMode="auto">
          <a:xfrm>
            <a:off x="495300" y="914400"/>
            <a:ext cx="4097338"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Downloads</a:t>
            </a:r>
          </a:p>
          <a:p>
            <a:pPr eaLnBrk="1" hangingPunct="1"/>
            <a:r>
              <a:rPr lang="en-US" altLang="en-US" sz="1800" dirty="0"/>
              <a:t>There are generally more</a:t>
            </a:r>
          </a:p>
          <a:p>
            <a:pPr eaLnBrk="1" hangingPunct="1"/>
            <a:r>
              <a:rPr lang="en-US" altLang="en-US" sz="1800" dirty="0"/>
              <a:t>downloads in the afternoon than in the</a:t>
            </a:r>
          </a:p>
          <a:p>
            <a:pPr eaLnBrk="1" hangingPunct="1"/>
            <a:r>
              <a:rPr lang="en-US" altLang="en-US" sz="1800" dirty="0"/>
              <a:t>morning. </a:t>
            </a:r>
          </a:p>
          <a:p>
            <a:pPr eaLnBrk="1" hangingPunct="1"/>
            <a:r>
              <a:rPr lang="en-US" altLang="en-US" sz="1800" dirty="0"/>
              <a:t>The median number of afternoon</a:t>
            </a:r>
          </a:p>
          <a:p>
            <a:pPr eaLnBrk="1" hangingPunct="1"/>
            <a:r>
              <a:rPr lang="en-US" altLang="en-US" sz="1800" dirty="0"/>
              <a:t>downloads is around 22 as compared</a:t>
            </a:r>
          </a:p>
          <a:p>
            <a:pPr eaLnBrk="1" hangingPunct="1"/>
            <a:r>
              <a:rPr lang="en-US" altLang="en-US" sz="1800" dirty="0"/>
              <a:t>with 14 for the morning hours. </a:t>
            </a:r>
          </a:p>
          <a:p>
            <a:pPr eaLnBrk="1" hangingPunct="1"/>
            <a:r>
              <a:rPr lang="en-US" altLang="en-US" sz="1800" dirty="0"/>
              <a:t>The p.m. downloads are also much more consistent.</a:t>
            </a:r>
          </a:p>
          <a:p>
            <a:pPr eaLnBrk="1" hangingPunct="1"/>
            <a:r>
              <a:rPr lang="en-US" altLang="en-US" sz="1800" dirty="0"/>
              <a:t>The entire range of the p.m. hours, 15, is about the size of the IQR for a.m. hours.</a:t>
            </a:r>
          </a:p>
          <a:p>
            <a:pPr eaLnBrk="1" hangingPunct="1"/>
            <a:r>
              <a:rPr lang="en-US" altLang="en-US" sz="1800" dirty="0"/>
              <a:t>Both distributions appear to be fairly symmetric, although the a.m. hour distribution has some high points which seem to give some asymmetry.</a:t>
            </a:r>
            <a:endParaRPr lang="en-US" altLang="en-US" sz="1800" b="1" dirty="0">
              <a:solidFill>
                <a:srgbClr val="94141A"/>
              </a:solidFill>
            </a:endParaRPr>
          </a:p>
          <a:p>
            <a:pPr eaLnBrk="1" hangingPunct="1"/>
            <a:endParaRPr lang="en-US" altLang="en-US" dirty="0"/>
          </a:p>
        </p:txBody>
      </p:sp>
      <p:pic>
        <p:nvPicPr>
          <p:cNvPr id="9" name="Picture 2">
            <a:extLst>
              <a:ext uri="{FF2B5EF4-FFF2-40B4-BE49-F238E27FC236}">
                <a16:creationId xmlns:a16="http://schemas.microsoft.com/office/drawing/2014/main" id="{6F6727D4-B2BD-0D48-AE0E-6832E6A4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908050"/>
            <a:ext cx="4103687"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162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3.9  </a:t>
            </a:r>
            <a:r>
              <a:rPr lang="en-US" dirty="0"/>
              <a:t>Identifying Outliers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42</a:t>
            </a:fld>
            <a:endParaRPr lang="en-GB" dirty="0"/>
          </a:p>
        </p:txBody>
      </p:sp>
      <p:sp>
        <p:nvSpPr>
          <p:cNvPr id="7" name="Text Box 7">
            <a:extLst>
              <a:ext uri="{FF2B5EF4-FFF2-40B4-BE49-F238E27FC236}">
                <a16:creationId xmlns:a16="http://schemas.microsoft.com/office/drawing/2014/main" id="{ED9A36CC-E0B8-A840-8FAE-8E9AD6E568CF}"/>
              </a:ext>
            </a:extLst>
          </p:cNvPr>
          <p:cNvSpPr txBox="1">
            <a:spLocks noChangeArrowheads="1"/>
          </p:cNvSpPr>
          <p:nvPr/>
        </p:nvSpPr>
        <p:spPr bwMode="auto">
          <a:xfrm>
            <a:off x="495300" y="962025"/>
            <a:ext cx="8572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What should be done with outliers?</a:t>
            </a:r>
          </a:p>
          <a:p>
            <a:pPr eaLnBrk="1" hangingPunct="1"/>
            <a:endParaRPr lang="en-US" altLang="en-US" dirty="0"/>
          </a:p>
          <a:p>
            <a:pPr eaLnBrk="1" hangingPunct="1"/>
            <a:r>
              <a:rPr lang="en-US" altLang="en-US" dirty="0"/>
              <a:t>They should be understood in the context of the data. An outlier for a year of data may not be an outlier for the month in which it occurred and vice versa.</a:t>
            </a:r>
          </a:p>
          <a:p>
            <a:pPr eaLnBrk="1" hangingPunct="1"/>
            <a:endParaRPr lang="en-US" altLang="en-US" dirty="0"/>
          </a:p>
          <a:p>
            <a:pPr eaLnBrk="1" hangingPunct="1"/>
            <a:r>
              <a:rPr lang="en-US" altLang="en-US" dirty="0"/>
              <a:t>They should be investigated to determine if they are in error. The values may have simply been entered incorrectly. If a value can be corrected, it should be.</a:t>
            </a:r>
          </a:p>
          <a:p>
            <a:pPr eaLnBrk="1" hangingPunct="1"/>
            <a:endParaRPr lang="en-US" altLang="en-US" dirty="0"/>
          </a:p>
          <a:p>
            <a:pPr eaLnBrk="1" hangingPunct="1"/>
            <a:r>
              <a:rPr lang="en-US" altLang="en-US" dirty="0"/>
              <a:t>They should be investigated to determine why they are so different from the rest of the data. For example, were extra sales or fewer sales seen because of a special event like a holiday.</a:t>
            </a:r>
          </a:p>
        </p:txBody>
      </p:sp>
    </p:spTree>
    <p:extLst>
      <p:ext uri="{BB962C8B-B14F-4D97-AF65-F5344CB8AC3E}">
        <p14:creationId xmlns:p14="http://schemas.microsoft.com/office/powerpoint/2010/main" val="285224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3.9  </a:t>
            </a:r>
            <a:r>
              <a:rPr lang="en-US" dirty="0"/>
              <a:t>Identifying Outliers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43</a:t>
            </a:fld>
            <a:endParaRPr lang="en-GB" dirty="0"/>
          </a:p>
        </p:txBody>
      </p:sp>
      <p:sp>
        <p:nvSpPr>
          <p:cNvPr id="5" name="Text Box 7">
            <a:extLst>
              <a:ext uri="{FF2B5EF4-FFF2-40B4-BE49-F238E27FC236}">
                <a16:creationId xmlns:a16="http://schemas.microsoft.com/office/drawing/2014/main" id="{E2A056DC-6039-4C4B-86EE-7573D726911E}"/>
              </a:ext>
            </a:extLst>
          </p:cNvPr>
          <p:cNvSpPr txBox="1">
            <a:spLocks noChangeArrowheads="1"/>
          </p:cNvSpPr>
          <p:nvPr/>
        </p:nvSpPr>
        <p:spPr bwMode="auto">
          <a:xfrm>
            <a:off x="495300" y="914400"/>
            <a:ext cx="79867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Real Estate</a:t>
            </a:r>
          </a:p>
          <a:p>
            <a:pPr eaLnBrk="1" hangingPunct="1"/>
            <a:r>
              <a:rPr lang="en-US" altLang="en-US" sz="2000" dirty="0"/>
              <a:t>A real estate report lists the following prices for sales of single family homes in a small town in Virginia (rounded to the nearest thousand). </a:t>
            </a:r>
          </a:p>
          <a:p>
            <a:pPr eaLnBrk="1" hangingPunct="1"/>
            <a:r>
              <a:rPr lang="en-US" altLang="en-US" sz="2000" dirty="0"/>
              <a:t>Write a couple of sentences describing house prices in this town.</a:t>
            </a:r>
            <a:endParaRPr lang="en-US" altLang="en-US" sz="2000" b="1" dirty="0">
              <a:solidFill>
                <a:srgbClr val="94141A"/>
              </a:solidFill>
            </a:endParaRPr>
          </a:p>
          <a:p>
            <a:pPr eaLnBrk="1" hangingPunct="1"/>
            <a:endParaRPr lang="en-US" altLang="en-US" dirty="0"/>
          </a:p>
        </p:txBody>
      </p:sp>
      <p:pic>
        <p:nvPicPr>
          <p:cNvPr id="6" name="Picture 5">
            <a:extLst>
              <a:ext uri="{FF2B5EF4-FFF2-40B4-BE49-F238E27FC236}">
                <a16:creationId xmlns:a16="http://schemas.microsoft.com/office/drawing/2014/main" id="{3E52CB33-ECBC-354E-A48B-220FC4A75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350" y="2668588"/>
            <a:ext cx="6083300" cy="2260600"/>
          </a:xfrm>
          <a:prstGeom prst="rect">
            <a:avLst/>
          </a:prstGeom>
        </p:spPr>
      </p:pic>
    </p:spTree>
    <p:extLst>
      <p:ext uri="{BB962C8B-B14F-4D97-AF65-F5344CB8AC3E}">
        <p14:creationId xmlns:p14="http://schemas.microsoft.com/office/powerpoint/2010/main" val="115688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3.9  </a:t>
            </a:r>
            <a:r>
              <a:rPr lang="en-US" dirty="0"/>
              <a:t>Identifying Outliers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44</a:t>
            </a:fld>
            <a:endParaRPr lang="en-GB" dirty="0"/>
          </a:p>
        </p:txBody>
      </p:sp>
      <p:sp>
        <p:nvSpPr>
          <p:cNvPr id="7" name="Text Box 7">
            <a:extLst>
              <a:ext uri="{FF2B5EF4-FFF2-40B4-BE49-F238E27FC236}">
                <a16:creationId xmlns:a16="http://schemas.microsoft.com/office/drawing/2014/main" id="{B6F523A9-F8C7-0A46-BDCD-D7A546F9EAE0}"/>
              </a:ext>
            </a:extLst>
          </p:cNvPr>
          <p:cNvSpPr txBox="1">
            <a:spLocks noChangeArrowheads="1"/>
          </p:cNvSpPr>
          <p:nvPr/>
        </p:nvSpPr>
        <p:spPr bwMode="auto">
          <a:xfrm>
            <a:off x="495300" y="914400"/>
            <a:ext cx="7986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Real Estate</a:t>
            </a:r>
          </a:p>
          <a:p>
            <a:pPr eaLnBrk="1" hangingPunct="1"/>
            <a:r>
              <a:rPr lang="en-US" altLang="en-US" sz="2000" dirty="0"/>
              <a:t>A boxplot shows an extreme outlier, at $339.4 million.  A check on the Internet shows this is clearly a mistake, warranting removal.</a:t>
            </a:r>
            <a:endParaRPr lang="en-US" altLang="en-US" sz="2000" b="1" dirty="0">
              <a:solidFill>
                <a:srgbClr val="94141A"/>
              </a:solidFill>
            </a:endParaRPr>
          </a:p>
          <a:p>
            <a:pPr eaLnBrk="1" hangingPunct="1"/>
            <a:endParaRPr lang="en-US" altLang="en-US" dirty="0"/>
          </a:p>
        </p:txBody>
      </p:sp>
      <p:pic>
        <p:nvPicPr>
          <p:cNvPr id="8" name="Picture 2">
            <a:extLst>
              <a:ext uri="{FF2B5EF4-FFF2-40B4-BE49-F238E27FC236}">
                <a16:creationId xmlns:a16="http://schemas.microsoft.com/office/drawing/2014/main" id="{98A90930-D2C5-F94E-AEEE-4B71CDCCF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770" y="2078003"/>
            <a:ext cx="15240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F058D5C5-A07F-3041-8175-6F1BF071A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59" y="2359819"/>
            <a:ext cx="51498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30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3.9  </a:t>
            </a:r>
            <a:r>
              <a:rPr lang="en-US" dirty="0"/>
              <a:t>Identifying Outliers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45</a:t>
            </a:fld>
            <a:endParaRPr lang="en-GB" dirty="0"/>
          </a:p>
        </p:txBody>
      </p:sp>
      <p:pic>
        <p:nvPicPr>
          <p:cNvPr id="9" name="Picture 3">
            <a:extLst>
              <a:ext uri="{FF2B5EF4-FFF2-40B4-BE49-F238E27FC236}">
                <a16:creationId xmlns:a16="http://schemas.microsoft.com/office/drawing/2014/main" id="{F058D5C5-A07F-3041-8175-6F1BF071A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50" y="3448049"/>
            <a:ext cx="51498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C0FE0FEB-FABB-9849-AE9F-8B41775852FC}"/>
              </a:ext>
            </a:extLst>
          </p:cNvPr>
          <p:cNvSpPr txBox="1">
            <a:spLocks noChangeArrowheads="1"/>
          </p:cNvSpPr>
          <p:nvPr/>
        </p:nvSpPr>
        <p:spPr bwMode="auto">
          <a:xfrm>
            <a:off x="495300" y="914400"/>
            <a:ext cx="798671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Real Estate</a:t>
            </a:r>
          </a:p>
          <a:p>
            <a:pPr eaLnBrk="1" hangingPunct="1"/>
            <a:r>
              <a:rPr lang="en-US" altLang="en-US" sz="2000" dirty="0"/>
              <a:t>The distribution of prices is strongly skewed to the right. The median price is $160,000. </a:t>
            </a:r>
          </a:p>
          <a:p>
            <a:pPr eaLnBrk="1" hangingPunct="1"/>
            <a:endParaRPr lang="en-US" altLang="en-US" sz="2000" dirty="0"/>
          </a:p>
          <a:p>
            <a:pPr eaLnBrk="1" hangingPunct="1"/>
            <a:r>
              <a:rPr lang="en-US" altLang="en-US" sz="2000" dirty="0"/>
              <a:t>The minimum is $122,000 and the maximum (without the outlier) is</a:t>
            </a:r>
          </a:p>
          <a:p>
            <a:pPr eaLnBrk="1" hangingPunct="1"/>
            <a:r>
              <a:rPr lang="en-US" altLang="en-US" sz="2000" dirty="0"/>
              <a:t>$330,000. </a:t>
            </a:r>
          </a:p>
          <a:p>
            <a:pPr eaLnBrk="1" hangingPunct="1"/>
            <a:endParaRPr lang="en-US" altLang="en-US" sz="2000" dirty="0"/>
          </a:p>
          <a:p>
            <a:pPr eaLnBrk="1" hangingPunct="1"/>
            <a:r>
              <a:rPr lang="en-US" altLang="en-US" sz="2000" dirty="0"/>
              <a:t>The middle 50% of house prices lie between $144,000 and $212,500 with an IQR of $68,500.</a:t>
            </a:r>
            <a:endParaRPr lang="en-US" altLang="en-US" dirty="0"/>
          </a:p>
        </p:txBody>
      </p:sp>
    </p:spTree>
    <p:extLst>
      <p:ext uri="{BB962C8B-B14F-4D97-AF65-F5344CB8AC3E}">
        <p14:creationId xmlns:p14="http://schemas.microsoft.com/office/powerpoint/2010/main" val="4104185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46</a:t>
            </a:fld>
            <a:endParaRPr lang="en-GB" dirty="0"/>
          </a:p>
        </p:txBody>
      </p:sp>
      <p:sp>
        <p:nvSpPr>
          <p:cNvPr id="7" name="Text Box 7">
            <a:extLst>
              <a:ext uri="{FF2B5EF4-FFF2-40B4-BE49-F238E27FC236}">
                <a16:creationId xmlns:a16="http://schemas.microsoft.com/office/drawing/2014/main" id="{A1F8F2C2-F644-784F-95F5-D68862D4809E}"/>
              </a:ext>
            </a:extLst>
          </p:cNvPr>
          <p:cNvSpPr txBox="1">
            <a:spLocks noChangeArrowheads="1"/>
          </p:cNvSpPr>
          <p:nvPr/>
        </p:nvSpPr>
        <p:spPr bwMode="auto">
          <a:xfrm>
            <a:off x="495300" y="962025"/>
            <a:ext cx="9163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 display of values against time is sometimes called a </a:t>
            </a:r>
            <a:r>
              <a:rPr lang="en-US" altLang="en-US" i="1" dirty="0">
                <a:solidFill>
                  <a:schemeClr val="tx2"/>
                </a:solidFill>
              </a:rPr>
              <a:t>time             series plot</a:t>
            </a:r>
            <a:r>
              <a:rPr lang="en-US" altLang="en-US" dirty="0"/>
              <a:t>. Below we have a time series plot of the AIG daily closing prices in 2007.</a:t>
            </a:r>
          </a:p>
          <a:p>
            <a:pPr eaLnBrk="1" hangingPunct="1"/>
            <a:endParaRPr lang="en-US" altLang="en-US" b="1" dirty="0"/>
          </a:p>
          <a:p>
            <a:pPr eaLnBrk="1" hangingPunct="1"/>
            <a:endParaRPr lang="en-US" altLang="en-US" b="1" dirty="0"/>
          </a:p>
        </p:txBody>
      </p:sp>
      <p:pic>
        <p:nvPicPr>
          <p:cNvPr id="8" name="Picture 8" descr="05_12">
            <a:extLst>
              <a:ext uri="{FF2B5EF4-FFF2-40B4-BE49-F238E27FC236}">
                <a16:creationId xmlns:a16="http://schemas.microsoft.com/office/drawing/2014/main" id="{56DBA983-5415-4444-BC86-BC2CB576D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2560638"/>
            <a:ext cx="6577013"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503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47</a:t>
            </a:fld>
            <a:endParaRPr lang="en-GB" dirty="0"/>
          </a:p>
        </p:txBody>
      </p:sp>
      <p:sp>
        <p:nvSpPr>
          <p:cNvPr id="6" name="Text Box 7">
            <a:extLst>
              <a:ext uri="{FF2B5EF4-FFF2-40B4-BE49-F238E27FC236}">
                <a16:creationId xmlns:a16="http://schemas.microsoft.com/office/drawing/2014/main" id="{2CA94B4B-2507-4145-A2E4-5E64C3372A37}"/>
              </a:ext>
            </a:extLst>
          </p:cNvPr>
          <p:cNvSpPr txBox="1">
            <a:spLocks noChangeArrowheads="1"/>
          </p:cNvSpPr>
          <p:nvPr/>
        </p:nvSpPr>
        <p:spPr bwMode="auto">
          <a:xfrm>
            <a:off x="495300" y="962025"/>
            <a:ext cx="80024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Time series plots often show a great deal of point-to-point variation, but general patterns do emerge from the plot.</a:t>
            </a:r>
          </a:p>
          <a:p>
            <a:pPr eaLnBrk="1" hangingPunct="1"/>
            <a:endParaRPr lang="en-US" altLang="en-US" b="1" dirty="0"/>
          </a:p>
          <a:p>
            <a:pPr eaLnBrk="1" hangingPunct="1"/>
            <a:r>
              <a:rPr lang="en-US" altLang="en-US" dirty="0"/>
              <a:t>Time series plots may be drawn with the points connected. Below the AIG data from before is displayed this way.</a:t>
            </a:r>
          </a:p>
        </p:txBody>
      </p:sp>
      <p:pic>
        <p:nvPicPr>
          <p:cNvPr id="9" name="Picture 9" descr="05_13">
            <a:extLst>
              <a:ext uri="{FF2B5EF4-FFF2-40B4-BE49-F238E27FC236}">
                <a16:creationId xmlns:a16="http://schemas.microsoft.com/office/drawing/2014/main" id="{5D324527-4BEB-0745-839C-42106B08A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201" y="2957834"/>
            <a:ext cx="504983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177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48</a:t>
            </a:fld>
            <a:endParaRPr lang="en-GB" dirty="0"/>
          </a:p>
        </p:txBody>
      </p:sp>
      <p:sp>
        <p:nvSpPr>
          <p:cNvPr id="7" name="Text Box 7">
            <a:extLst>
              <a:ext uri="{FF2B5EF4-FFF2-40B4-BE49-F238E27FC236}">
                <a16:creationId xmlns:a16="http://schemas.microsoft.com/office/drawing/2014/main" id="{108E6607-38D0-7A4C-ACA1-C1361621CE1F}"/>
              </a:ext>
            </a:extLst>
          </p:cNvPr>
          <p:cNvSpPr txBox="1">
            <a:spLocks noChangeArrowheads="1"/>
          </p:cNvSpPr>
          <p:nvPr/>
        </p:nvSpPr>
        <p:spPr bwMode="auto">
          <a:xfrm>
            <a:off x="495300" y="962025"/>
            <a:ext cx="9163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better understanding the trend of times series data, plot a </a:t>
            </a:r>
            <a:r>
              <a:rPr lang="en-US" altLang="en-US" i="1" dirty="0">
                <a:solidFill>
                  <a:schemeClr val="tx2"/>
                </a:solidFill>
              </a:rPr>
              <a:t>smooth trace</a:t>
            </a:r>
            <a:r>
              <a:rPr lang="en-US" altLang="en-US" dirty="0"/>
              <a:t>. A trace is typically created using a statistics software package and will be discussed in a later section.</a:t>
            </a:r>
          </a:p>
          <a:p>
            <a:pPr eaLnBrk="1" hangingPunct="1"/>
            <a:endParaRPr lang="en-US" altLang="en-US" dirty="0"/>
          </a:p>
          <a:p>
            <a:pPr eaLnBrk="1" hangingPunct="1"/>
            <a:r>
              <a:rPr lang="en-US" altLang="en-US" dirty="0"/>
              <a:t>The AIG data has been plotted with a smooth trace below.</a:t>
            </a:r>
          </a:p>
        </p:txBody>
      </p:sp>
      <p:sp>
        <p:nvSpPr>
          <p:cNvPr id="8" name="TextBox 10">
            <a:extLst>
              <a:ext uri="{FF2B5EF4-FFF2-40B4-BE49-F238E27FC236}">
                <a16:creationId xmlns:a16="http://schemas.microsoft.com/office/drawing/2014/main" id="{221F6097-35C6-3D4C-BF15-97B0E1BBC785}"/>
              </a:ext>
            </a:extLst>
          </p:cNvPr>
          <p:cNvSpPr txBox="1">
            <a:spLocks noChangeArrowheads="1"/>
          </p:cNvSpPr>
          <p:nvPr/>
        </p:nvSpPr>
        <p:spPr bwMode="auto">
          <a:xfrm>
            <a:off x="577850" y="3124200"/>
            <a:ext cx="37973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Unless there is strong evidence for doing otherwise, we should resist the temptation to think that any trend we see will continue indefinitely.</a:t>
            </a:r>
          </a:p>
        </p:txBody>
      </p:sp>
      <p:pic>
        <p:nvPicPr>
          <p:cNvPr id="10" name="Picture 10" descr="05_14">
            <a:extLst>
              <a:ext uri="{FF2B5EF4-FFF2-40B4-BE49-F238E27FC236}">
                <a16:creationId xmlns:a16="http://schemas.microsoft.com/office/drawing/2014/main" id="{BAA234EF-6A7B-B04B-90F2-A33BECAD2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590" y="2901017"/>
            <a:ext cx="5040313"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4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49</a:t>
            </a:fld>
            <a:endParaRPr lang="en-GB" dirty="0"/>
          </a:p>
        </p:txBody>
      </p:sp>
      <p:sp>
        <p:nvSpPr>
          <p:cNvPr id="7" name="Text Box 7">
            <a:extLst>
              <a:ext uri="{FF2B5EF4-FFF2-40B4-BE49-F238E27FC236}">
                <a16:creationId xmlns:a16="http://schemas.microsoft.com/office/drawing/2014/main" id="{108E6607-38D0-7A4C-ACA1-C1361621CE1F}"/>
              </a:ext>
            </a:extLst>
          </p:cNvPr>
          <p:cNvSpPr txBox="1">
            <a:spLocks noChangeArrowheads="1"/>
          </p:cNvSpPr>
          <p:nvPr/>
        </p:nvSpPr>
        <p:spPr bwMode="auto">
          <a:xfrm>
            <a:off x="495300" y="962025"/>
            <a:ext cx="9163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To better understanding the trend of times series data, plot a </a:t>
            </a:r>
            <a:r>
              <a:rPr lang="en-US" altLang="en-US" i="1" dirty="0">
                <a:solidFill>
                  <a:schemeClr val="tx2"/>
                </a:solidFill>
              </a:rPr>
              <a:t>smooth trace</a:t>
            </a:r>
            <a:r>
              <a:rPr lang="en-US" altLang="en-US" dirty="0"/>
              <a:t>. A trace is typically created using a statistics software package and will be discussed in a later section.</a:t>
            </a:r>
          </a:p>
          <a:p>
            <a:pPr eaLnBrk="1" hangingPunct="1"/>
            <a:endParaRPr lang="en-US" altLang="en-US" dirty="0"/>
          </a:p>
          <a:p>
            <a:pPr eaLnBrk="1" hangingPunct="1"/>
            <a:r>
              <a:rPr lang="en-US" altLang="en-US" dirty="0"/>
              <a:t>The AIG data has been plotted with a smooth trace below.</a:t>
            </a:r>
          </a:p>
        </p:txBody>
      </p:sp>
      <p:sp>
        <p:nvSpPr>
          <p:cNvPr id="8" name="TextBox 10">
            <a:extLst>
              <a:ext uri="{FF2B5EF4-FFF2-40B4-BE49-F238E27FC236}">
                <a16:creationId xmlns:a16="http://schemas.microsoft.com/office/drawing/2014/main" id="{221F6097-35C6-3D4C-BF15-97B0E1BBC785}"/>
              </a:ext>
            </a:extLst>
          </p:cNvPr>
          <p:cNvSpPr txBox="1">
            <a:spLocks noChangeArrowheads="1"/>
          </p:cNvSpPr>
          <p:nvPr/>
        </p:nvSpPr>
        <p:spPr bwMode="auto">
          <a:xfrm>
            <a:off x="577850" y="3124200"/>
            <a:ext cx="37973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Unless there is strong evidence for doing otherwise, we should resist the temptation to think that any trend we see will continue indefinitely.</a:t>
            </a:r>
          </a:p>
        </p:txBody>
      </p:sp>
      <p:pic>
        <p:nvPicPr>
          <p:cNvPr id="10" name="Picture 10" descr="05_14">
            <a:extLst>
              <a:ext uri="{FF2B5EF4-FFF2-40B4-BE49-F238E27FC236}">
                <a16:creationId xmlns:a16="http://schemas.microsoft.com/office/drawing/2014/main" id="{BAA234EF-6A7B-B04B-90F2-A33BECAD2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590" y="2901017"/>
            <a:ext cx="5040313"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89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a:t>
            </a:fld>
            <a:endParaRPr lang="en-GB" dirty="0"/>
          </a:p>
        </p:txBody>
      </p:sp>
      <p:sp>
        <p:nvSpPr>
          <p:cNvPr id="7" name="Text Box 7">
            <a:extLst>
              <a:ext uri="{FF2B5EF4-FFF2-40B4-BE49-F238E27FC236}">
                <a16:creationId xmlns:a16="http://schemas.microsoft.com/office/drawing/2014/main" id="{38514320-3B91-BB4C-9B52-19703F2242D7}"/>
              </a:ext>
            </a:extLst>
          </p:cNvPr>
          <p:cNvSpPr txBox="1">
            <a:spLocks noChangeArrowheads="1"/>
          </p:cNvSpPr>
          <p:nvPr/>
        </p:nvSpPr>
        <p:spPr bwMode="auto">
          <a:xfrm>
            <a:off x="495300" y="962025"/>
            <a:ext cx="81073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When describing a distribution, attention should be paid to</a:t>
            </a:r>
          </a:p>
          <a:p>
            <a:pPr eaLnBrk="1" hangingPunct="1"/>
            <a:endParaRPr lang="en-US" altLang="en-US" dirty="0"/>
          </a:p>
          <a:p>
            <a:pPr lvl="1" eaLnBrk="1" hangingPunct="1">
              <a:buFontTx/>
              <a:buChar char="•"/>
            </a:pPr>
            <a:r>
              <a:rPr lang="en-US" altLang="en-US" dirty="0"/>
              <a:t>its shape,</a:t>
            </a:r>
          </a:p>
          <a:p>
            <a:pPr lvl="1" eaLnBrk="1" hangingPunct="1">
              <a:buFontTx/>
              <a:buChar char="•"/>
            </a:pPr>
            <a:endParaRPr lang="en-US" altLang="en-US" dirty="0"/>
          </a:p>
          <a:p>
            <a:pPr lvl="1" eaLnBrk="1" hangingPunct="1">
              <a:buFontTx/>
              <a:buChar char="•"/>
            </a:pPr>
            <a:r>
              <a:rPr lang="en-US" altLang="en-US" dirty="0"/>
              <a:t>its center, and </a:t>
            </a:r>
          </a:p>
          <a:p>
            <a:pPr lvl="1" eaLnBrk="1" hangingPunct="1">
              <a:buFontTx/>
              <a:buChar char="•"/>
            </a:pPr>
            <a:endParaRPr lang="en-US" altLang="en-US" dirty="0"/>
          </a:p>
          <a:p>
            <a:pPr lvl="1" eaLnBrk="1" hangingPunct="1">
              <a:buFontTx/>
              <a:buChar char="•"/>
            </a:pPr>
            <a:r>
              <a:rPr lang="en-US" altLang="en-US" dirty="0"/>
              <a:t>its spread.</a:t>
            </a:r>
          </a:p>
        </p:txBody>
      </p:sp>
      <p:sp>
        <p:nvSpPr>
          <p:cNvPr id="8" name="Text Box 10">
            <a:extLst>
              <a:ext uri="{FF2B5EF4-FFF2-40B4-BE49-F238E27FC236}">
                <a16:creationId xmlns:a16="http://schemas.microsoft.com/office/drawing/2014/main" id="{AAA08A9C-C888-0040-AD83-747941EEA81E}"/>
              </a:ext>
            </a:extLst>
          </p:cNvPr>
          <p:cNvSpPr txBox="1">
            <a:spLocks noChangeArrowheads="1"/>
          </p:cNvSpPr>
          <p:nvPr/>
        </p:nvSpPr>
        <p:spPr bwMode="auto">
          <a:xfrm>
            <a:off x="577850" y="3962400"/>
            <a:ext cx="7742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We describe the </a:t>
            </a:r>
            <a:r>
              <a:rPr lang="en-US" altLang="en-US" i="1" dirty="0">
                <a:solidFill>
                  <a:schemeClr val="tx2"/>
                </a:solidFill>
              </a:rPr>
              <a:t>shape</a:t>
            </a:r>
            <a:r>
              <a:rPr lang="en-US" altLang="en-US" dirty="0"/>
              <a:t> of a distribution in terms of its modes, its symmetry, and whether it has any gaps or outlying values.</a:t>
            </a:r>
          </a:p>
        </p:txBody>
      </p:sp>
    </p:spTree>
    <p:extLst>
      <p:ext uri="{BB962C8B-B14F-4D97-AF65-F5344CB8AC3E}">
        <p14:creationId xmlns:p14="http://schemas.microsoft.com/office/powerpoint/2010/main" val="290055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50</a:t>
            </a:fld>
            <a:endParaRPr lang="en-GB" dirty="0"/>
          </a:p>
        </p:txBody>
      </p:sp>
      <p:sp>
        <p:nvSpPr>
          <p:cNvPr id="9" name="Text Box 7">
            <a:extLst>
              <a:ext uri="{FF2B5EF4-FFF2-40B4-BE49-F238E27FC236}">
                <a16:creationId xmlns:a16="http://schemas.microsoft.com/office/drawing/2014/main" id="{6E3E049F-0298-5243-954E-42B83060526B}"/>
              </a:ext>
            </a:extLst>
          </p:cNvPr>
          <p:cNvSpPr txBox="1">
            <a:spLocks noChangeArrowheads="1"/>
          </p:cNvSpPr>
          <p:nvPr/>
        </p:nvSpPr>
        <p:spPr bwMode="auto">
          <a:xfrm>
            <a:off x="304800" y="962025"/>
            <a:ext cx="82978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Consider the time series plot for the AIG monthly stock closing price in 2008. The histogram showed a symmetric, possibly unimodal distribution.</a:t>
            </a:r>
          </a:p>
          <a:p>
            <a:pPr eaLnBrk="1" hangingPunct="1"/>
            <a:endParaRPr lang="en-US" altLang="en-US" dirty="0"/>
          </a:p>
          <a:p>
            <a:pPr eaLnBrk="1" hangingPunct="1"/>
            <a:r>
              <a:rPr lang="en-US" altLang="en-US" dirty="0"/>
              <a:t>The time series plot shows a period of gently falling prices and then the severe decline in September, followed by very low prices.</a:t>
            </a:r>
          </a:p>
        </p:txBody>
      </p:sp>
      <p:pic>
        <p:nvPicPr>
          <p:cNvPr id="11" name="Picture 9" descr="05_15">
            <a:extLst>
              <a:ext uri="{FF2B5EF4-FFF2-40B4-BE49-F238E27FC236}">
                <a16:creationId xmlns:a16="http://schemas.microsoft.com/office/drawing/2014/main" id="{B38D6E8B-92F5-5B48-8A21-A4035512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300" y="3598776"/>
            <a:ext cx="44640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858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3.10  </a:t>
            </a:r>
            <a:r>
              <a:rPr lang="en-US" dirty="0"/>
              <a:t>Time Series Plots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51</a:t>
            </a:fld>
            <a:endParaRPr lang="en-GB" dirty="0"/>
          </a:p>
        </p:txBody>
      </p:sp>
      <p:sp>
        <p:nvSpPr>
          <p:cNvPr id="6" name="Text Box 7">
            <a:extLst>
              <a:ext uri="{FF2B5EF4-FFF2-40B4-BE49-F238E27FC236}">
                <a16:creationId xmlns:a16="http://schemas.microsoft.com/office/drawing/2014/main" id="{C2C7C14E-4F29-404A-9BC0-F1B8AF9498B7}"/>
              </a:ext>
            </a:extLst>
          </p:cNvPr>
          <p:cNvSpPr txBox="1">
            <a:spLocks noChangeArrowheads="1"/>
          </p:cNvSpPr>
          <p:nvPr/>
        </p:nvSpPr>
        <p:spPr bwMode="auto">
          <a:xfrm>
            <a:off x="495300" y="962025"/>
            <a:ext cx="752595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When a time series is </a:t>
            </a:r>
            <a:r>
              <a:rPr lang="en-US" altLang="en-US" i="1" dirty="0">
                <a:solidFill>
                  <a:schemeClr val="tx2"/>
                </a:solidFill>
              </a:rPr>
              <a:t>stationary</a:t>
            </a:r>
            <a:r>
              <a:rPr lang="en-US" altLang="en-US" dirty="0"/>
              <a:t> (without a strong trend or change in variability), then a histogram can provide a useful summary.</a:t>
            </a:r>
          </a:p>
          <a:p>
            <a:pPr eaLnBrk="1" hangingPunct="1"/>
            <a:r>
              <a:rPr lang="en-US" altLang="en-US" dirty="0"/>
              <a:t> </a:t>
            </a:r>
          </a:p>
          <a:p>
            <a:pPr eaLnBrk="1" hangingPunct="1"/>
            <a:r>
              <a:rPr lang="en-US" altLang="en-US" dirty="0"/>
              <a:t>However, when the time series is not stationary like the AIG prices after 2007, a histogram is unlikely to display much of interest; a time series plot would be more informative.</a:t>
            </a:r>
          </a:p>
        </p:txBody>
      </p:sp>
    </p:spTree>
    <p:extLst>
      <p:ext uri="{BB962C8B-B14F-4D97-AF65-F5344CB8AC3E}">
        <p14:creationId xmlns:p14="http://schemas.microsoft.com/office/powerpoint/2010/main" val="1016356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3.11  </a:t>
            </a:r>
            <a:r>
              <a:rPr lang="en-US" dirty="0"/>
              <a:t>Transforming Skewed Data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52</a:t>
            </a:fld>
            <a:endParaRPr lang="en-GB" dirty="0"/>
          </a:p>
        </p:txBody>
      </p:sp>
      <p:sp>
        <p:nvSpPr>
          <p:cNvPr id="7" name="Text Box 7">
            <a:extLst>
              <a:ext uri="{FF2B5EF4-FFF2-40B4-BE49-F238E27FC236}">
                <a16:creationId xmlns:a16="http://schemas.microsoft.com/office/drawing/2014/main" id="{C799DC7F-90F5-F446-A565-76E6B23F9C4F}"/>
              </a:ext>
            </a:extLst>
          </p:cNvPr>
          <p:cNvSpPr txBox="1">
            <a:spLocks noChangeArrowheads="1"/>
          </p:cNvSpPr>
          <p:nvPr/>
        </p:nvSpPr>
        <p:spPr bwMode="auto">
          <a:xfrm>
            <a:off x="495300" y="962025"/>
            <a:ext cx="8345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Example</a:t>
            </a:r>
            <a:r>
              <a:rPr lang="en-US" altLang="en-US" dirty="0"/>
              <a:t>: Below we display the very-skewed distribution of total compensation for the CEOs of the 500 largest companies. </a:t>
            </a:r>
          </a:p>
        </p:txBody>
      </p:sp>
      <p:sp>
        <p:nvSpPr>
          <p:cNvPr id="8" name="Text Box 9">
            <a:extLst>
              <a:ext uri="{FF2B5EF4-FFF2-40B4-BE49-F238E27FC236}">
                <a16:creationId xmlns:a16="http://schemas.microsoft.com/office/drawing/2014/main" id="{760B9DAC-5E2F-194E-84DD-3690FD30560B}"/>
              </a:ext>
            </a:extLst>
          </p:cNvPr>
          <p:cNvSpPr txBox="1">
            <a:spLocks noChangeArrowheads="1"/>
          </p:cNvSpPr>
          <p:nvPr/>
        </p:nvSpPr>
        <p:spPr bwMode="auto">
          <a:xfrm>
            <a:off x="660400" y="5105400"/>
            <a:ext cx="883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What is the “center” of this distribution? Are there outliers?</a:t>
            </a:r>
          </a:p>
        </p:txBody>
      </p:sp>
      <p:pic>
        <p:nvPicPr>
          <p:cNvPr id="11" name="Picture 10">
            <a:extLst>
              <a:ext uri="{FF2B5EF4-FFF2-40B4-BE49-F238E27FC236}">
                <a16:creationId xmlns:a16="http://schemas.microsoft.com/office/drawing/2014/main" id="{23E61945-A73C-554B-B09A-0581C8303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117" y="1827212"/>
            <a:ext cx="4910006" cy="2965449"/>
          </a:xfrm>
          <a:prstGeom prst="rect">
            <a:avLst/>
          </a:prstGeom>
        </p:spPr>
      </p:pic>
    </p:spTree>
    <p:extLst>
      <p:ext uri="{BB962C8B-B14F-4D97-AF65-F5344CB8AC3E}">
        <p14:creationId xmlns:p14="http://schemas.microsoft.com/office/powerpoint/2010/main" val="1706219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3.11  </a:t>
            </a:r>
            <a:r>
              <a:rPr lang="en-US" dirty="0"/>
              <a:t>Transforming Skewed Data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53</a:t>
            </a:fld>
            <a:endParaRPr lang="en-GB" dirty="0"/>
          </a:p>
        </p:txBody>
      </p:sp>
      <p:sp>
        <p:nvSpPr>
          <p:cNvPr id="9" name="Text Box 7">
            <a:extLst>
              <a:ext uri="{FF2B5EF4-FFF2-40B4-BE49-F238E27FC236}">
                <a16:creationId xmlns:a16="http://schemas.microsoft.com/office/drawing/2014/main" id="{3004A340-3CD0-4C40-AB54-478AD63307A2}"/>
              </a:ext>
            </a:extLst>
          </p:cNvPr>
          <p:cNvSpPr txBox="1">
            <a:spLocks noChangeArrowheads="1"/>
          </p:cNvSpPr>
          <p:nvPr/>
        </p:nvSpPr>
        <p:spPr bwMode="auto">
          <a:xfrm>
            <a:off x="495300" y="962025"/>
            <a:ext cx="8343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When a distribution is skewed, it can be hard to summarize        the data simply with a center and spread, and hard to decide whether the most extreme values are outliers or just part of the stretched-out tail.</a:t>
            </a:r>
          </a:p>
          <a:p>
            <a:pPr eaLnBrk="1" hangingPunct="1"/>
            <a:endParaRPr lang="en-US" altLang="en-US" dirty="0"/>
          </a:p>
          <a:p>
            <a:pPr eaLnBrk="1" hangingPunct="1"/>
            <a:r>
              <a:rPr lang="en-US" altLang="en-US" dirty="0"/>
              <a:t>One way to make a skewed distribution more symmetric is to </a:t>
            </a:r>
            <a:r>
              <a:rPr lang="en-US" altLang="en-US" i="1" dirty="0">
                <a:solidFill>
                  <a:schemeClr val="tx2"/>
                </a:solidFill>
              </a:rPr>
              <a:t>re-express</a:t>
            </a:r>
            <a:r>
              <a:rPr lang="en-US" altLang="en-US" dirty="0"/>
              <a:t>, or </a:t>
            </a:r>
            <a:r>
              <a:rPr lang="en-US" altLang="en-US" i="1" dirty="0">
                <a:solidFill>
                  <a:schemeClr val="tx2"/>
                </a:solidFill>
              </a:rPr>
              <a:t>transform</a:t>
            </a:r>
            <a:r>
              <a:rPr lang="en-US" altLang="en-US" dirty="0"/>
              <a:t>, the data by applying a simple function to all the data values.</a:t>
            </a:r>
          </a:p>
          <a:p>
            <a:pPr eaLnBrk="1" hangingPunct="1"/>
            <a:endParaRPr lang="en-US" altLang="en-US" dirty="0"/>
          </a:p>
          <a:p>
            <a:pPr eaLnBrk="1" hangingPunct="1"/>
            <a:r>
              <a:rPr lang="en-US" altLang="en-US" dirty="0"/>
              <a:t>If the distribution is skewed to the right, we often transform using logarithms or square roots; if it is skewed to the left, we may square the data values.</a:t>
            </a:r>
          </a:p>
        </p:txBody>
      </p:sp>
    </p:spTree>
    <p:extLst>
      <p:ext uri="{BB962C8B-B14F-4D97-AF65-F5344CB8AC3E}">
        <p14:creationId xmlns:p14="http://schemas.microsoft.com/office/powerpoint/2010/main" val="3602242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3.11  </a:t>
            </a:r>
            <a:r>
              <a:rPr lang="en-US" dirty="0"/>
              <a:t>Transforming Skewed Data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54</a:t>
            </a:fld>
            <a:endParaRPr lang="en-GB" dirty="0"/>
          </a:p>
        </p:txBody>
      </p:sp>
      <p:sp>
        <p:nvSpPr>
          <p:cNvPr id="9" name="Text Box 7">
            <a:extLst>
              <a:ext uri="{FF2B5EF4-FFF2-40B4-BE49-F238E27FC236}">
                <a16:creationId xmlns:a16="http://schemas.microsoft.com/office/drawing/2014/main" id="{3004A340-3CD0-4C40-AB54-478AD63307A2}"/>
              </a:ext>
            </a:extLst>
          </p:cNvPr>
          <p:cNvSpPr txBox="1">
            <a:spLocks noChangeArrowheads="1"/>
          </p:cNvSpPr>
          <p:nvPr/>
        </p:nvSpPr>
        <p:spPr bwMode="auto">
          <a:xfrm>
            <a:off x="495300" y="962025"/>
            <a:ext cx="8343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When a distribution is skewed, it can be hard to summarize        the data simply with a center and spread, and hard to decide whether the most extreme values are outliers or just part of the stretched-out tail.</a:t>
            </a:r>
          </a:p>
          <a:p>
            <a:pPr eaLnBrk="1" hangingPunct="1"/>
            <a:endParaRPr lang="en-US" altLang="en-US" dirty="0"/>
          </a:p>
          <a:p>
            <a:pPr eaLnBrk="1" hangingPunct="1"/>
            <a:r>
              <a:rPr lang="en-US" altLang="en-US" dirty="0"/>
              <a:t>One way to make a skewed distribution more symmetric is to </a:t>
            </a:r>
            <a:r>
              <a:rPr lang="en-US" altLang="en-US" i="1" dirty="0">
                <a:solidFill>
                  <a:schemeClr val="tx2"/>
                </a:solidFill>
              </a:rPr>
              <a:t>re-express</a:t>
            </a:r>
            <a:r>
              <a:rPr lang="en-US" altLang="en-US" dirty="0"/>
              <a:t>, or </a:t>
            </a:r>
            <a:r>
              <a:rPr lang="en-US" altLang="en-US" i="1" dirty="0">
                <a:solidFill>
                  <a:schemeClr val="tx2"/>
                </a:solidFill>
              </a:rPr>
              <a:t>transform</a:t>
            </a:r>
            <a:r>
              <a:rPr lang="en-US" altLang="en-US" dirty="0"/>
              <a:t>, the data by applying a simple function to all the data values.</a:t>
            </a:r>
          </a:p>
          <a:p>
            <a:pPr eaLnBrk="1" hangingPunct="1"/>
            <a:endParaRPr lang="en-US" altLang="en-US" dirty="0"/>
          </a:p>
          <a:p>
            <a:pPr eaLnBrk="1" hangingPunct="1"/>
            <a:r>
              <a:rPr lang="en-US" altLang="en-US" dirty="0"/>
              <a:t>If the distribution is skewed to the right, we often transform using logarithms or square roots; if it is skewed to the left, we may square the data values.</a:t>
            </a:r>
          </a:p>
        </p:txBody>
      </p:sp>
    </p:spTree>
    <p:extLst>
      <p:ext uri="{BB962C8B-B14F-4D97-AF65-F5344CB8AC3E}">
        <p14:creationId xmlns:p14="http://schemas.microsoft.com/office/powerpoint/2010/main" val="1572453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59D933-D3E1-6548-A345-24F0A5837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772" y="2315147"/>
            <a:ext cx="4964131" cy="3077017"/>
          </a:xfrm>
          <a:prstGeom prst="rect">
            <a:avLst/>
          </a:prstGeom>
        </p:spPr>
      </p:pic>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3.11  </a:t>
            </a:r>
            <a:r>
              <a:rPr lang="en-US" dirty="0"/>
              <a:t>Transforming Skewed Data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55</a:t>
            </a:fld>
            <a:endParaRPr lang="en-GB" dirty="0"/>
          </a:p>
        </p:txBody>
      </p:sp>
      <p:sp>
        <p:nvSpPr>
          <p:cNvPr id="5" name="Text Box 7">
            <a:extLst>
              <a:ext uri="{FF2B5EF4-FFF2-40B4-BE49-F238E27FC236}">
                <a16:creationId xmlns:a16="http://schemas.microsoft.com/office/drawing/2014/main" id="{942E4555-EEC0-924F-8CEB-8B9457D9CF41}"/>
              </a:ext>
            </a:extLst>
          </p:cNvPr>
          <p:cNvSpPr txBox="1">
            <a:spLocks noChangeArrowheads="1"/>
          </p:cNvSpPr>
          <p:nvPr/>
        </p:nvSpPr>
        <p:spPr bwMode="auto">
          <a:xfrm>
            <a:off x="495300" y="962025"/>
            <a:ext cx="9163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Example</a:t>
            </a:r>
            <a:r>
              <a:rPr lang="en-US" altLang="en-US" dirty="0"/>
              <a:t>: Below we display the </a:t>
            </a:r>
            <a:r>
              <a:rPr lang="en-US" altLang="en-US" i="1" dirty="0"/>
              <a:t>transformed </a:t>
            </a:r>
            <a:r>
              <a:rPr lang="en-US" altLang="en-US" dirty="0"/>
              <a:t>distribution of       total compensation for the CEOs of the 500 largest        companies. </a:t>
            </a:r>
          </a:p>
        </p:txBody>
      </p:sp>
      <p:sp>
        <p:nvSpPr>
          <p:cNvPr id="6" name="Text Box 9">
            <a:extLst>
              <a:ext uri="{FF2B5EF4-FFF2-40B4-BE49-F238E27FC236}">
                <a16:creationId xmlns:a16="http://schemas.microsoft.com/office/drawing/2014/main" id="{41BCA0A7-E392-544D-9330-5A263AE990CC}"/>
              </a:ext>
            </a:extLst>
          </p:cNvPr>
          <p:cNvSpPr txBox="1">
            <a:spLocks noChangeArrowheads="1"/>
          </p:cNvSpPr>
          <p:nvPr/>
        </p:nvSpPr>
        <p:spPr bwMode="auto">
          <a:xfrm>
            <a:off x="495300" y="2514600"/>
            <a:ext cx="363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This histogram is much more symmetric, and we see that a typical </a:t>
            </a:r>
            <a:r>
              <a:rPr lang="en-US" altLang="en-US" i="1" dirty="0">
                <a:solidFill>
                  <a:schemeClr val="tx2"/>
                </a:solidFill>
              </a:rPr>
              <a:t>log compensation</a:t>
            </a:r>
            <a:r>
              <a:rPr lang="en-US" altLang="en-US" dirty="0">
                <a:solidFill>
                  <a:schemeClr val="tx2"/>
                </a:solidFill>
              </a:rPr>
              <a:t> </a:t>
            </a:r>
            <a:r>
              <a:rPr lang="en-US" altLang="en-US" dirty="0"/>
              <a:t>is between 6.0 and 8.0 or $1 million and $100 million in the original terms.</a:t>
            </a:r>
          </a:p>
        </p:txBody>
      </p:sp>
    </p:spTree>
    <p:extLst>
      <p:ext uri="{BB962C8B-B14F-4D97-AF65-F5344CB8AC3E}">
        <p14:creationId xmlns:p14="http://schemas.microsoft.com/office/powerpoint/2010/main" val="1172108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3-</a:t>
            </a:r>
            <a:fld id="{DDBE135E-2566-4748-853C-8A3B78F0FB00}" type="slidenum">
              <a:rPr lang="en-GB" smtClean="0"/>
              <a:pPr/>
              <a:t>56</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Don’t make a histogram of a categorical variable. </a:t>
            </a:r>
            <a:r>
              <a:rPr lang="en-US" altLang="en-US" dirty="0"/>
              <a:t>                       The histogram below of policy numbers is not at all informative.</a:t>
            </a:r>
          </a:p>
        </p:txBody>
      </p:sp>
      <p:pic>
        <p:nvPicPr>
          <p:cNvPr id="13" name="Picture 6" descr="Ch06-01.jpg">
            <a:extLst>
              <a:ext uri="{FF2B5EF4-FFF2-40B4-BE49-F238E27FC236}">
                <a16:creationId xmlns:a16="http://schemas.microsoft.com/office/drawing/2014/main" id="{EBC44C0E-856E-7840-8DAF-4A0CCFF66F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2414976"/>
            <a:ext cx="52419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84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3-</a:t>
            </a:r>
            <a:fld id="{DDBE135E-2566-4748-853C-8A3B78F0FB00}" type="slidenum">
              <a:rPr lang="en-GB" smtClean="0"/>
              <a:pPr/>
              <a:t>57</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Choose a scale appropriate to the data. </a:t>
            </a:r>
          </a:p>
          <a:p>
            <a:pPr eaLnBrk="1" hangingPunct="1">
              <a:buFontTx/>
              <a:buChar char="•"/>
            </a:pPr>
            <a:endParaRPr lang="en-US" altLang="en-US" b="1" dirty="0"/>
          </a:p>
          <a:p>
            <a:pPr eaLnBrk="1" hangingPunct="1">
              <a:buFontTx/>
              <a:buChar char="•"/>
            </a:pPr>
            <a:r>
              <a:rPr lang="en-US" altLang="en-US" b="1" dirty="0"/>
              <a:t>Avoid inconsistent scales. Don’t change scales in the middle of a plot, and compare groups on the same scale.</a:t>
            </a:r>
          </a:p>
          <a:p>
            <a:pPr eaLnBrk="1" hangingPunct="1">
              <a:buFontTx/>
              <a:buChar char="•"/>
            </a:pPr>
            <a:endParaRPr lang="en-US" altLang="en-US" b="1" dirty="0"/>
          </a:p>
          <a:p>
            <a:pPr eaLnBrk="1" hangingPunct="1">
              <a:buFontTx/>
              <a:buChar char="•"/>
            </a:pPr>
            <a:r>
              <a:rPr lang="en-US" altLang="en-US" b="1" dirty="0"/>
              <a:t>Label variables and axes clearly.</a:t>
            </a:r>
          </a:p>
          <a:p>
            <a:pPr eaLnBrk="1" hangingPunct="1">
              <a:buFontTx/>
              <a:buChar char="•"/>
            </a:pPr>
            <a:endParaRPr lang="en-US" altLang="en-US" b="1" dirty="0"/>
          </a:p>
          <a:p>
            <a:pPr eaLnBrk="1" hangingPunct="1">
              <a:buFontTx/>
              <a:buChar char="•"/>
            </a:pPr>
            <a:r>
              <a:rPr lang="en-US" altLang="en-US" b="1" dirty="0"/>
              <a:t>Do a reality check. Make sure the calculated summaries make sense.</a:t>
            </a:r>
          </a:p>
          <a:p>
            <a:pPr eaLnBrk="1" hangingPunct="1">
              <a:buFontTx/>
              <a:buChar char="•"/>
            </a:pPr>
            <a:endParaRPr lang="en-US" altLang="en-US" b="1" dirty="0"/>
          </a:p>
          <a:p>
            <a:pPr eaLnBrk="1" hangingPunct="1">
              <a:buFontTx/>
              <a:buChar char="•"/>
            </a:pPr>
            <a:r>
              <a:rPr lang="en-US" altLang="en-US" b="1" dirty="0"/>
              <a:t>Don’t compute numerical summaries of a categorical variable.</a:t>
            </a:r>
          </a:p>
        </p:txBody>
      </p:sp>
    </p:spTree>
    <p:extLst>
      <p:ext uri="{BB962C8B-B14F-4D97-AF65-F5344CB8AC3E}">
        <p14:creationId xmlns:p14="http://schemas.microsoft.com/office/powerpoint/2010/main" val="2706827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3-</a:t>
            </a:r>
            <a:fld id="{DDBE135E-2566-4748-853C-8A3B78F0FB00}" type="slidenum">
              <a:rPr lang="en-GB" smtClean="0"/>
              <a:pPr/>
              <a:t>58</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Choose a scale appropriate to the data. </a:t>
            </a:r>
          </a:p>
          <a:p>
            <a:pPr eaLnBrk="1" hangingPunct="1">
              <a:buFontTx/>
              <a:buChar char="•"/>
            </a:pPr>
            <a:endParaRPr lang="en-US" altLang="en-US" b="1" dirty="0"/>
          </a:p>
          <a:p>
            <a:pPr eaLnBrk="1" hangingPunct="1">
              <a:buFontTx/>
              <a:buChar char="•"/>
            </a:pPr>
            <a:r>
              <a:rPr lang="en-US" altLang="en-US" b="1" dirty="0"/>
              <a:t>Avoid inconsistent scales. Don’t change scales in the middle of a plot, and compare groups on the same scale.</a:t>
            </a:r>
          </a:p>
          <a:p>
            <a:pPr eaLnBrk="1" hangingPunct="1">
              <a:buFontTx/>
              <a:buChar char="•"/>
            </a:pPr>
            <a:endParaRPr lang="en-US" altLang="en-US" b="1" dirty="0"/>
          </a:p>
          <a:p>
            <a:pPr eaLnBrk="1" hangingPunct="1">
              <a:buFontTx/>
              <a:buChar char="•"/>
            </a:pPr>
            <a:r>
              <a:rPr lang="en-US" altLang="en-US" b="1" dirty="0"/>
              <a:t>Label variables and axes clearly.</a:t>
            </a:r>
          </a:p>
          <a:p>
            <a:pPr eaLnBrk="1" hangingPunct="1">
              <a:buFontTx/>
              <a:buChar char="•"/>
            </a:pPr>
            <a:endParaRPr lang="en-US" altLang="en-US" b="1" dirty="0"/>
          </a:p>
          <a:p>
            <a:pPr eaLnBrk="1" hangingPunct="1">
              <a:buFontTx/>
              <a:buChar char="•"/>
            </a:pPr>
            <a:r>
              <a:rPr lang="en-US" altLang="en-US" b="1" dirty="0"/>
              <a:t>Do a reality check. Make sure the calculated summaries make sense.</a:t>
            </a:r>
          </a:p>
          <a:p>
            <a:pPr eaLnBrk="1" hangingPunct="1">
              <a:buFontTx/>
              <a:buChar char="•"/>
            </a:pPr>
            <a:endParaRPr lang="en-US" altLang="en-US" b="1" dirty="0"/>
          </a:p>
          <a:p>
            <a:pPr eaLnBrk="1" hangingPunct="1">
              <a:buFontTx/>
              <a:buChar char="•"/>
            </a:pPr>
            <a:r>
              <a:rPr lang="en-US" altLang="en-US" b="1" dirty="0"/>
              <a:t>Don’t compute numerical summaries of a categorical variable.</a:t>
            </a:r>
          </a:p>
        </p:txBody>
      </p:sp>
    </p:spTree>
    <p:extLst>
      <p:ext uri="{BB962C8B-B14F-4D97-AF65-F5344CB8AC3E}">
        <p14:creationId xmlns:p14="http://schemas.microsoft.com/office/powerpoint/2010/main" val="3002333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3-</a:t>
            </a:r>
            <a:fld id="{DDBE135E-2566-4748-853C-8A3B78F0FB00}" type="slidenum">
              <a:rPr lang="en-GB" smtClean="0"/>
              <a:pPr/>
              <a:t>59</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EF2A8B89-93D4-594E-BB91-097370B5523B}"/>
              </a:ext>
            </a:extLst>
          </p:cNvPr>
          <p:cNvSpPr txBox="1">
            <a:spLocks noChangeArrowheads="1"/>
          </p:cNvSpPr>
          <p:nvPr/>
        </p:nvSpPr>
        <p:spPr bwMode="auto">
          <a:xfrm>
            <a:off x="495300" y="1227138"/>
            <a:ext cx="78530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Watch out for multiple modes. If the data has multiple modes, consider separating the data. </a:t>
            </a:r>
          </a:p>
          <a:p>
            <a:pPr eaLnBrk="1" hangingPunct="1">
              <a:buFontTx/>
              <a:buChar char="•"/>
            </a:pPr>
            <a:endParaRPr lang="en-US" altLang="en-US" b="1" dirty="0"/>
          </a:p>
          <a:p>
            <a:pPr eaLnBrk="1" hangingPunct="1">
              <a:buFontTx/>
              <a:buChar char="•"/>
            </a:pPr>
            <a:r>
              <a:rPr lang="en-US" altLang="en-US" b="1" dirty="0"/>
              <a:t>Beware of outliers.</a:t>
            </a:r>
          </a:p>
        </p:txBody>
      </p:sp>
    </p:spTree>
    <p:extLst>
      <p:ext uri="{BB962C8B-B14F-4D97-AF65-F5344CB8AC3E}">
        <p14:creationId xmlns:p14="http://schemas.microsoft.com/office/powerpoint/2010/main" val="224126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6</a:t>
            </a:fld>
            <a:endParaRPr lang="en-GB" dirty="0"/>
          </a:p>
        </p:txBody>
      </p:sp>
      <p:sp>
        <p:nvSpPr>
          <p:cNvPr id="6" name="Text Box 7">
            <a:extLst>
              <a:ext uri="{FF2B5EF4-FFF2-40B4-BE49-F238E27FC236}">
                <a16:creationId xmlns:a16="http://schemas.microsoft.com/office/drawing/2014/main" id="{53856C5F-985B-E242-93B2-B83A32BE44E2}"/>
              </a:ext>
            </a:extLst>
          </p:cNvPr>
          <p:cNvSpPr txBox="1">
            <a:spLocks noChangeArrowheads="1"/>
          </p:cNvSpPr>
          <p:nvPr/>
        </p:nvSpPr>
        <p:spPr bwMode="auto">
          <a:xfrm>
            <a:off x="495300" y="962025"/>
            <a:ext cx="81073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Modes</a:t>
            </a:r>
          </a:p>
          <a:p>
            <a:pPr eaLnBrk="1" hangingPunct="1"/>
            <a:endParaRPr lang="en-US" altLang="en-US" dirty="0"/>
          </a:p>
          <a:p>
            <a:pPr eaLnBrk="1" hangingPunct="1"/>
            <a:r>
              <a:rPr lang="en-US" altLang="en-US" dirty="0"/>
              <a:t>Peaks or humps seen in a histogram are called the </a:t>
            </a:r>
            <a:r>
              <a:rPr lang="en-US" altLang="en-US" i="1" dirty="0">
                <a:solidFill>
                  <a:schemeClr val="tx2"/>
                </a:solidFill>
              </a:rPr>
              <a:t>modes</a:t>
            </a:r>
            <a:r>
              <a:rPr lang="en-US" altLang="en-US" dirty="0"/>
              <a:t> of a distribution.</a:t>
            </a:r>
          </a:p>
          <a:p>
            <a:pPr eaLnBrk="1" hangingPunct="1"/>
            <a:endParaRPr lang="en-US" altLang="en-US" dirty="0"/>
          </a:p>
          <a:p>
            <a:pPr eaLnBrk="1" hangingPunct="1"/>
            <a:r>
              <a:rPr lang="en-US" altLang="en-US" dirty="0"/>
              <a:t>A distribution whose histogram has one main peak is called </a:t>
            </a:r>
            <a:r>
              <a:rPr lang="en-US" altLang="en-US" i="1" dirty="0">
                <a:solidFill>
                  <a:schemeClr val="tx2"/>
                </a:solidFill>
              </a:rPr>
              <a:t>unimodal</a:t>
            </a:r>
            <a:r>
              <a:rPr lang="en-US" altLang="en-US" dirty="0"/>
              <a:t>, two peaks – </a:t>
            </a:r>
            <a:r>
              <a:rPr lang="en-US" altLang="en-US" i="1" dirty="0">
                <a:solidFill>
                  <a:schemeClr val="tx2"/>
                </a:solidFill>
              </a:rPr>
              <a:t>bimodal</a:t>
            </a:r>
            <a:r>
              <a:rPr lang="en-US" altLang="en-US" i="1" dirty="0">
                <a:solidFill>
                  <a:srgbClr val="4201F9"/>
                </a:solidFill>
              </a:rPr>
              <a:t> </a:t>
            </a:r>
            <a:r>
              <a:rPr lang="en-US" altLang="en-US" dirty="0"/>
              <a:t>(see figure), three or more – </a:t>
            </a:r>
            <a:r>
              <a:rPr lang="en-US" altLang="en-US" i="1" dirty="0">
                <a:solidFill>
                  <a:schemeClr val="tx2"/>
                </a:solidFill>
              </a:rPr>
              <a:t>multimodal</a:t>
            </a:r>
            <a:r>
              <a:rPr lang="en-US" altLang="en-US" dirty="0"/>
              <a:t>.</a:t>
            </a:r>
          </a:p>
        </p:txBody>
      </p:sp>
      <p:pic>
        <p:nvPicPr>
          <p:cNvPr id="9" name="Picture 8" descr="Ch06-2-01">
            <a:extLst>
              <a:ext uri="{FF2B5EF4-FFF2-40B4-BE49-F238E27FC236}">
                <a16:creationId xmlns:a16="http://schemas.microsoft.com/office/drawing/2014/main" id="{1C5708C2-CD04-D744-A739-F44469AF2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3644900"/>
            <a:ext cx="2994611"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795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60</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853053" cy="1938992"/>
          </a:xfrm>
          <a:prstGeom prst="rect">
            <a:avLst/>
          </a:prstGeom>
          <a:noFill/>
          <a:ln w="9525">
            <a:noFill/>
            <a:miter lim="800000"/>
            <a:headEnd/>
            <a:tailEnd/>
          </a:ln>
        </p:spPr>
        <p:txBody>
          <a:bodyPr wrap="square">
            <a:spAutoFit/>
          </a:bodyPr>
          <a:lstStyle/>
          <a:p>
            <a:pPr>
              <a:defRPr/>
            </a:pPr>
            <a:r>
              <a:rPr lang="en-US" sz="2400" b="1" dirty="0">
                <a:latin typeface="Arial" charset="0"/>
                <a:ea typeface="ＭＳ Ｐゴシック" pitchFamily="-72" charset="-128"/>
                <a:cs typeface="ＭＳ Ｐゴシック" pitchFamily="-72" charset="-128"/>
              </a:rPr>
              <a:t>Make and interpret histograms to display the distribution of a variable.</a:t>
            </a:r>
          </a:p>
          <a:p>
            <a:pPr>
              <a:defRPr/>
            </a:pPr>
            <a:endParaRPr lang="en-US" sz="2400" b="1" dirty="0">
              <a:latin typeface="Arial" charset="0"/>
              <a:ea typeface="ＭＳ Ｐゴシック" pitchFamily="-72" charset="-128"/>
              <a:cs typeface="ＭＳ Ｐゴシック" pitchFamily="-72" charset="-128"/>
            </a:endParaRPr>
          </a:p>
          <a:p>
            <a:pPr marL="800100" lvl="1" indent="-342900">
              <a:buFont typeface="Arial" panose="020B0604020202020204" pitchFamily="34" charset="0"/>
              <a:buChar char="•"/>
              <a:defRPr/>
            </a:pPr>
            <a:r>
              <a:rPr lang="en-US" sz="2400" dirty="0">
                <a:latin typeface="Arial" charset="0"/>
                <a:ea typeface="ＭＳ Ｐゴシック" pitchFamily="-72" charset="-128"/>
                <a:cs typeface="ＭＳ Ｐゴシック" pitchFamily="-72" charset="-128"/>
              </a:rPr>
              <a:t>We understand distributions in terms of their shape, center, and spread.</a:t>
            </a:r>
            <a:endParaRPr lang="en-US" sz="2400" b="1" dirty="0">
              <a:latin typeface="Arial"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060003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61</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853053" cy="5539978"/>
          </a:xfrm>
          <a:prstGeom prst="rect">
            <a:avLst/>
          </a:prstGeom>
          <a:noFill/>
          <a:ln w="9525">
            <a:noFill/>
            <a:miter lim="800000"/>
            <a:headEnd/>
            <a:tailEnd/>
          </a:ln>
        </p:spPr>
        <p:txBody>
          <a:bodyPr wrap="square">
            <a:spAutoFit/>
          </a:bodyPr>
          <a:lstStyle/>
          <a:p>
            <a:r>
              <a:rPr lang="en-US" sz="2400" b="1" dirty="0"/>
              <a:t>Describe the shape of a distribution. </a:t>
            </a:r>
          </a:p>
          <a:p>
            <a:endParaRPr lang="en-US" sz="2400" dirty="0"/>
          </a:p>
          <a:p>
            <a:pPr marL="800100" lvl="1" indent="-342900">
              <a:buFont typeface="Arial" panose="020B0604020202020204" pitchFamily="34" charset="0"/>
              <a:buChar char="•"/>
            </a:pPr>
            <a:r>
              <a:rPr lang="en-US" sz="2400" dirty="0"/>
              <a:t>A </a:t>
            </a:r>
            <a:r>
              <a:rPr lang="en-US" sz="2400" b="1" dirty="0"/>
              <a:t>symmetric </a:t>
            </a:r>
            <a:r>
              <a:rPr lang="en-US" sz="2400" dirty="0"/>
              <a:t>distribution has roughly the same shape ref </a:t>
            </a:r>
            <a:r>
              <a:rPr lang="en-US" sz="2400" dirty="0" err="1"/>
              <a:t>lected</a:t>
            </a:r>
            <a:r>
              <a:rPr lang="en-US" sz="2400" dirty="0"/>
              <a:t> around the center.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 </a:t>
            </a:r>
            <a:r>
              <a:rPr lang="en-US" sz="2400" b="1" dirty="0"/>
              <a:t>skewed </a:t>
            </a:r>
            <a:r>
              <a:rPr lang="en-US" sz="2400" dirty="0"/>
              <a:t>distribution extends farther on one side than on the other.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 </a:t>
            </a:r>
            <a:r>
              <a:rPr lang="en-US" sz="2400" b="1" dirty="0"/>
              <a:t>unimodal </a:t>
            </a:r>
            <a:r>
              <a:rPr lang="en-US" sz="2400" dirty="0"/>
              <a:t>distribution has a single major hump or mode; a bimodal distribution has two; multimodal distributions have more.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b="1" dirty="0"/>
              <a:t>Outliers </a:t>
            </a:r>
            <a:r>
              <a:rPr lang="en-US" sz="2400" dirty="0"/>
              <a:t>are values that lie far from the rest of the data.</a:t>
            </a:r>
            <a:br>
              <a:rPr lang="en-US" dirty="0"/>
            </a:br>
            <a:endParaRPr lang="en-US" dirty="0"/>
          </a:p>
        </p:txBody>
      </p:sp>
    </p:spTree>
    <p:extLst>
      <p:ext uri="{BB962C8B-B14F-4D97-AF65-F5344CB8AC3E}">
        <p14:creationId xmlns:p14="http://schemas.microsoft.com/office/powerpoint/2010/main" val="54317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62</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853053" cy="5355312"/>
          </a:xfrm>
          <a:prstGeom prst="rect">
            <a:avLst/>
          </a:prstGeom>
          <a:noFill/>
          <a:ln w="9525">
            <a:noFill/>
            <a:miter lim="800000"/>
            <a:headEnd/>
            <a:tailEnd/>
          </a:ln>
        </p:spPr>
        <p:txBody>
          <a:bodyPr wrap="square">
            <a:spAutoFit/>
          </a:bodyPr>
          <a:lstStyle/>
          <a:p>
            <a:r>
              <a:rPr lang="en-US" sz="2400" b="1" dirty="0"/>
              <a:t>Compute the mean and median of a distribution, and know when it is best to use each to summarize </a:t>
            </a:r>
            <a:endParaRPr lang="en-US" sz="2400" dirty="0"/>
          </a:p>
          <a:p>
            <a:r>
              <a:rPr lang="en-US" sz="2400" b="1" dirty="0"/>
              <a:t>the center. </a:t>
            </a:r>
          </a:p>
          <a:p>
            <a:endParaRPr lang="en-US" sz="2400" dirty="0"/>
          </a:p>
          <a:p>
            <a:pPr marL="800100" lvl="1" indent="-342900">
              <a:buFont typeface="Arial" panose="020B0604020202020204" pitchFamily="34" charset="0"/>
              <a:buChar char="•"/>
            </a:pPr>
            <a:r>
              <a:rPr lang="en-US" sz="2400" dirty="0"/>
              <a:t>The </a:t>
            </a:r>
            <a:r>
              <a:rPr lang="en-US" sz="2400" b="1" dirty="0"/>
              <a:t>mean </a:t>
            </a:r>
            <a:r>
              <a:rPr lang="en-US" sz="2400" dirty="0"/>
              <a:t>is the sum of the values divided by the count. It is a suitable summary for unimodal, symmetric distributions.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a:t>
            </a:r>
            <a:r>
              <a:rPr lang="en-US" sz="2400" b="1" dirty="0"/>
              <a:t>median </a:t>
            </a:r>
            <a:r>
              <a:rPr lang="en-US" sz="2400" dirty="0"/>
              <a:t>is the middle value; half the values are above and half are below the median. It is a better summary when the distribution is skewed or has outliers. </a:t>
            </a:r>
          </a:p>
          <a:p>
            <a:pPr marL="800100" lvl="1" indent="-342900">
              <a:buFont typeface="Arial" panose="020B0604020202020204" pitchFamily="34" charset="0"/>
              <a:buChar char="•"/>
            </a:pPr>
            <a:endParaRPr lang="en-US" dirty="0"/>
          </a:p>
          <a:p>
            <a:pPr lvl="1"/>
            <a:br>
              <a:rPr lang="en-US" dirty="0"/>
            </a:br>
            <a:endParaRPr lang="en-US" dirty="0"/>
          </a:p>
        </p:txBody>
      </p:sp>
    </p:spTree>
    <p:extLst>
      <p:ext uri="{BB962C8B-B14F-4D97-AF65-F5344CB8AC3E}">
        <p14:creationId xmlns:p14="http://schemas.microsoft.com/office/powerpoint/2010/main" val="570264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63</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639297" cy="5355312"/>
          </a:xfrm>
          <a:prstGeom prst="rect">
            <a:avLst/>
          </a:prstGeom>
          <a:noFill/>
          <a:ln w="9525">
            <a:noFill/>
            <a:miter lim="800000"/>
            <a:headEnd/>
            <a:tailEnd/>
          </a:ln>
        </p:spPr>
        <p:txBody>
          <a:bodyPr wrap="square">
            <a:spAutoFit/>
          </a:bodyPr>
          <a:lstStyle/>
          <a:p>
            <a:r>
              <a:rPr lang="en-US" sz="2400" b="1" dirty="0"/>
              <a:t>Compute the standard deviation and interquartile range (IQR), and know when it is best to use each to summarize the spread. </a:t>
            </a:r>
          </a:p>
          <a:p>
            <a:endParaRPr lang="en-US" sz="2400" dirty="0"/>
          </a:p>
          <a:p>
            <a:pPr marL="800100" lvl="1" indent="-342900">
              <a:buFont typeface="Arial" panose="020B0604020202020204" pitchFamily="34" charset="0"/>
              <a:buChar char="•"/>
            </a:pPr>
            <a:r>
              <a:rPr lang="en-US" sz="2400" dirty="0"/>
              <a:t>The </a:t>
            </a:r>
            <a:r>
              <a:rPr lang="en-US" sz="2400" b="1" dirty="0"/>
              <a:t>standard deviation </a:t>
            </a:r>
            <a:r>
              <a:rPr lang="en-US" sz="2400" dirty="0"/>
              <a:t>is the square root of the average squared difference between each data value and the mean. It is the summary of choice for the spread of unimodal, symmetric variables.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a:t>
            </a:r>
            <a:r>
              <a:rPr lang="en-US" sz="2400" b="1" dirty="0"/>
              <a:t>IQR </a:t>
            </a:r>
            <a:r>
              <a:rPr lang="en-US" sz="2400" dirty="0"/>
              <a:t>is the difference between the quartiles. It is often a better summary of spread for skewed distributions or data with outliers. </a:t>
            </a:r>
          </a:p>
          <a:p>
            <a:pPr marL="800100" lvl="1" indent="-342900">
              <a:buFont typeface="Arial" panose="020B0604020202020204" pitchFamily="34" charset="0"/>
              <a:buChar char="•"/>
            </a:pPr>
            <a:endParaRPr lang="en-US" dirty="0"/>
          </a:p>
          <a:p>
            <a:pPr lvl="1"/>
            <a:br>
              <a:rPr lang="en-US" dirty="0"/>
            </a:br>
            <a:endParaRPr lang="en-US" dirty="0"/>
          </a:p>
        </p:txBody>
      </p:sp>
    </p:spTree>
    <p:extLst>
      <p:ext uri="{BB962C8B-B14F-4D97-AF65-F5344CB8AC3E}">
        <p14:creationId xmlns:p14="http://schemas.microsoft.com/office/powerpoint/2010/main" val="2189014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64</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7639297" cy="6093976"/>
          </a:xfrm>
          <a:prstGeom prst="rect">
            <a:avLst/>
          </a:prstGeom>
          <a:noFill/>
          <a:ln w="9525">
            <a:noFill/>
            <a:miter lim="800000"/>
            <a:headEnd/>
            <a:tailEnd/>
          </a:ln>
        </p:spPr>
        <p:txBody>
          <a:bodyPr wrap="square">
            <a:spAutoFit/>
          </a:bodyPr>
          <a:lstStyle/>
          <a:p>
            <a:r>
              <a:rPr lang="en-US" sz="2400" b="1" dirty="0"/>
              <a:t>Standardize values and use them for comparisons of otherwise disparate variables. </a:t>
            </a:r>
          </a:p>
          <a:p>
            <a:endParaRPr lang="en-US" sz="2400" dirty="0"/>
          </a:p>
          <a:p>
            <a:pPr marL="800100" lvl="1" indent="-342900">
              <a:buFont typeface="Arial" panose="020B0604020202020204" pitchFamily="34" charset="0"/>
              <a:buChar char="•"/>
            </a:pPr>
            <a:r>
              <a:rPr lang="en-US" sz="2400" dirty="0"/>
              <a:t>We standardize by finding </a:t>
            </a:r>
            <a:r>
              <a:rPr lang="en-US" sz="2400" b="1" i="1" dirty="0"/>
              <a:t>z</a:t>
            </a:r>
            <a:r>
              <a:rPr lang="en-US" sz="2400" b="1" dirty="0"/>
              <a:t>-scores</a:t>
            </a:r>
            <a:r>
              <a:rPr lang="en-US" sz="2400" dirty="0"/>
              <a:t>. To convert a data value to its </a:t>
            </a:r>
            <a:r>
              <a:rPr lang="en-US" sz="2400" i="1" dirty="0"/>
              <a:t>z</a:t>
            </a:r>
            <a:r>
              <a:rPr lang="en-US" sz="2400" dirty="0"/>
              <a:t>-score, subtract the mean and divide by the standard deviation.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i="1" dirty="0"/>
              <a:t>z</a:t>
            </a:r>
            <a:r>
              <a:rPr lang="en-US" sz="2400" dirty="0"/>
              <a:t>-scores have no units, so they can be compared to </a:t>
            </a:r>
            <a:r>
              <a:rPr lang="en-US" sz="2400" i="1" dirty="0"/>
              <a:t>z</a:t>
            </a:r>
            <a:r>
              <a:rPr lang="en-US" sz="2400" dirty="0"/>
              <a:t>-scores of other variables.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idea of measuring the distance of a value from the mean in terms of standard deviations is a basic concept in statistics and will return many times later in the course. </a:t>
            </a:r>
          </a:p>
          <a:p>
            <a:pPr marL="800100" lvl="1" indent="-342900">
              <a:buFont typeface="Arial" panose="020B0604020202020204" pitchFamily="34" charset="0"/>
              <a:buChar char="•"/>
            </a:pPr>
            <a:endParaRPr lang="en-US" dirty="0"/>
          </a:p>
          <a:p>
            <a:pPr lvl="1"/>
            <a:br>
              <a:rPr lang="en-US" dirty="0"/>
            </a:br>
            <a:endParaRPr lang="en-US" dirty="0"/>
          </a:p>
        </p:txBody>
      </p:sp>
    </p:spTree>
    <p:extLst>
      <p:ext uri="{BB962C8B-B14F-4D97-AF65-F5344CB8AC3E}">
        <p14:creationId xmlns:p14="http://schemas.microsoft.com/office/powerpoint/2010/main" val="2448665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65</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435603" cy="6463308"/>
          </a:xfrm>
          <a:prstGeom prst="rect">
            <a:avLst/>
          </a:prstGeom>
          <a:noFill/>
          <a:ln w="9525">
            <a:noFill/>
            <a:miter lim="800000"/>
            <a:headEnd/>
            <a:tailEnd/>
          </a:ln>
        </p:spPr>
        <p:txBody>
          <a:bodyPr wrap="square">
            <a:spAutoFit/>
          </a:bodyPr>
          <a:lstStyle/>
          <a:p>
            <a:r>
              <a:rPr lang="en-US" sz="2400" b="1" dirty="0"/>
              <a:t>Find a five-number summary and, using it, make a boxplot. Use the boxplot’s outlier nomination rule to identify cases that may deserve special attention. </a:t>
            </a:r>
          </a:p>
          <a:p>
            <a:endParaRPr lang="en-US" sz="2400" dirty="0"/>
          </a:p>
          <a:p>
            <a:pPr marL="800100" lvl="1" indent="-342900">
              <a:buFont typeface="Arial" panose="020B0604020202020204" pitchFamily="34" charset="0"/>
              <a:buChar char="•"/>
            </a:pPr>
            <a:r>
              <a:rPr lang="en-US" sz="2400" dirty="0"/>
              <a:t>A </a:t>
            </a:r>
            <a:r>
              <a:rPr lang="en-US" sz="2400" b="1" dirty="0"/>
              <a:t>five-number summary </a:t>
            </a:r>
            <a:r>
              <a:rPr lang="en-US" sz="2400" dirty="0"/>
              <a:t>consists of the median, the quartiles, and the extremes of the data.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 </a:t>
            </a:r>
            <a:r>
              <a:rPr lang="en-US" sz="2400" b="1" dirty="0"/>
              <a:t>boxplot </a:t>
            </a:r>
            <a:r>
              <a:rPr lang="en-US" sz="2400" dirty="0"/>
              <a:t>shows the quartiles as the upper and lower ends of a central box, the median as a line across the box, and “whiskers” that extend to the most extreme values that are not nominated as outliers.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Boxplots display separately any case that is more than 1.5 IQRs beyond each quartile. These cases should be considered as possible outliers. </a:t>
            </a:r>
          </a:p>
          <a:p>
            <a:pPr marL="800100" lvl="1" indent="-342900">
              <a:buFont typeface="Arial" panose="020B0604020202020204" pitchFamily="34" charset="0"/>
              <a:buChar char="•"/>
            </a:pPr>
            <a:endParaRPr lang="en-US" dirty="0"/>
          </a:p>
          <a:p>
            <a:pPr lvl="1"/>
            <a:br>
              <a:rPr lang="en-US" dirty="0"/>
            </a:br>
            <a:endParaRPr lang="en-US" dirty="0"/>
          </a:p>
        </p:txBody>
      </p:sp>
    </p:spTree>
    <p:extLst>
      <p:ext uri="{BB962C8B-B14F-4D97-AF65-F5344CB8AC3E}">
        <p14:creationId xmlns:p14="http://schemas.microsoft.com/office/powerpoint/2010/main" val="1715966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3-</a:t>
            </a:r>
            <a:fld id="{DDBE135E-2566-4748-853C-8A3B78F0FB00}" type="slidenum">
              <a:rPr lang="en-GB" smtClean="0"/>
              <a:pPr/>
              <a:t>66</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9" name="Text Box 8">
            <a:extLst>
              <a:ext uri="{FF2B5EF4-FFF2-40B4-BE49-F238E27FC236}">
                <a16:creationId xmlns:a16="http://schemas.microsoft.com/office/drawing/2014/main" id="{C7CC8068-C81A-2046-8D2C-5660CC9FA967}"/>
              </a:ext>
            </a:extLst>
          </p:cNvPr>
          <p:cNvSpPr txBox="1">
            <a:spLocks noChangeArrowheads="1"/>
          </p:cNvSpPr>
          <p:nvPr/>
        </p:nvSpPr>
        <p:spPr bwMode="auto">
          <a:xfrm>
            <a:off x="495300" y="914400"/>
            <a:ext cx="8435603" cy="5724644"/>
          </a:xfrm>
          <a:prstGeom prst="rect">
            <a:avLst/>
          </a:prstGeom>
          <a:noFill/>
          <a:ln w="9525">
            <a:noFill/>
            <a:miter lim="800000"/>
            <a:headEnd/>
            <a:tailEnd/>
          </a:ln>
        </p:spPr>
        <p:txBody>
          <a:bodyPr wrap="square">
            <a:spAutoFit/>
          </a:bodyPr>
          <a:lstStyle/>
          <a:p>
            <a:r>
              <a:rPr lang="en-US" sz="2400" b="1" dirty="0"/>
              <a:t>Use boxplots to compare distributions. </a:t>
            </a:r>
          </a:p>
          <a:p>
            <a:endParaRPr lang="en-US" sz="2400" dirty="0"/>
          </a:p>
          <a:p>
            <a:pPr marL="800100" lvl="1" indent="-342900">
              <a:buFont typeface="Arial" panose="020B0604020202020204" pitchFamily="34" charset="0"/>
              <a:buChar char="•"/>
            </a:pPr>
            <a:r>
              <a:rPr lang="en-US" sz="2400" dirty="0"/>
              <a:t>Boxplots facilitate comparisons of several groups. It is easy to compare centers (medians) and spreads (IQRs).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Because boxplots show possible outliers separately, any outliers don’t affect comparisons. </a:t>
            </a:r>
          </a:p>
          <a:p>
            <a:pPr lvl="1"/>
            <a:endParaRPr lang="en-US" sz="2400" dirty="0"/>
          </a:p>
          <a:p>
            <a:r>
              <a:rPr lang="en-US" sz="2400" b="1" dirty="0"/>
              <a:t>Make and interpret time plots for time series data. </a:t>
            </a:r>
          </a:p>
          <a:p>
            <a:endParaRPr lang="en-US" sz="2400" dirty="0"/>
          </a:p>
          <a:p>
            <a:pPr lvl="1"/>
            <a:r>
              <a:rPr lang="en-US" sz="2400" dirty="0"/>
              <a:t>• Look for the trend and any changes in the spread of the data over time. </a:t>
            </a:r>
          </a:p>
          <a:p>
            <a:pPr marL="800100" lvl="1" indent="-342900">
              <a:buFont typeface="Arial" panose="020B0604020202020204" pitchFamily="34" charset="0"/>
              <a:buChar char="•"/>
            </a:pPr>
            <a:endParaRPr lang="en-US" dirty="0"/>
          </a:p>
          <a:p>
            <a:pPr lvl="1"/>
            <a:br>
              <a:rPr lang="en-US" dirty="0"/>
            </a:br>
            <a:endParaRPr lang="en-US" dirty="0"/>
          </a:p>
        </p:txBody>
      </p:sp>
    </p:spTree>
    <p:extLst>
      <p:ext uri="{BB962C8B-B14F-4D97-AF65-F5344CB8AC3E}">
        <p14:creationId xmlns:p14="http://schemas.microsoft.com/office/powerpoint/2010/main" val="266948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3587"/>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7</a:t>
            </a:fld>
            <a:endParaRPr lang="en-GB" dirty="0"/>
          </a:p>
        </p:txBody>
      </p:sp>
      <p:sp>
        <p:nvSpPr>
          <p:cNvPr id="7" name="Text Box 7">
            <a:extLst>
              <a:ext uri="{FF2B5EF4-FFF2-40B4-BE49-F238E27FC236}">
                <a16:creationId xmlns:a16="http://schemas.microsoft.com/office/drawing/2014/main" id="{81459A7E-782C-7E4B-A8CF-5736324ECB32}"/>
              </a:ext>
            </a:extLst>
          </p:cNvPr>
          <p:cNvSpPr txBox="1">
            <a:spLocks noChangeArrowheads="1"/>
          </p:cNvSpPr>
          <p:nvPr/>
        </p:nvSpPr>
        <p:spPr bwMode="auto">
          <a:xfrm>
            <a:off x="495300" y="962025"/>
            <a:ext cx="81073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Modes</a:t>
            </a:r>
          </a:p>
          <a:p>
            <a:pPr eaLnBrk="1" hangingPunct="1"/>
            <a:endParaRPr lang="en-US" altLang="en-US" dirty="0"/>
          </a:p>
          <a:p>
            <a:pPr eaLnBrk="1" hangingPunct="1"/>
            <a:r>
              <a:rPr lang="en-US" altLang="en-US" dirty="0"/>
              <a:t>A distribution whose histogram doesn’t appear to have any mode and in which all the bars are approximately the same height is called </a:t>
            </a:r>
            <a:r>
              <a:rPr lang="en-US" altLang="en-US" i="1" dirty="0">
                <a:solidFill>
                  <a:schemeClr val="tx2"/>
                </a:solidFill>
              </a:rPr>
              <a:t>uniform</a:t>
            </a:r>
            <a:r>
              <a:rPr lang="en-US" altLang="en-US" dirty="0"/>
              <a:t>.</a:t>
            </a:r>
          </a:p>
        </p:txBody>
      </p:sp>
      <p:pic>
        <p:nvPicPr>
          <p:cNvPr id="8" name="Picture 9" descr="Ch06-2-02">
            <a:extLst>
              <a:ext uri="{FF2B5EF4-FFF2-40B4-BE49-F238E27FC236}">
                <a16:creationId xmlns:a16="http://schemas.microsoft.com/office/drawing/2014/main" id="{8E520359-B018-C748-A217-60DF4027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3213100"/>
            <a:ext cx="50498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5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3587"/>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8</a:t>
            </a:fld>
            <a:endParaRPr lang="en-GB" dirty="0"/>
          </a:p>
        </p:txBody>
      </p:sp>
      <p:sp>
        <p:nvSpPr>
          <p:cNvPr id="6" name="Text Box 7">
            <a:extLst>
              <a:ext uri="{FF2B5EF4-FFF2-40B4-BE49-F238E27FC236}">
                <a16:creationId xmlns:a16="http://schemas.microsoft.com/office/drawing/2014/main" id="{3A59FE0F-A0E5-2840-AD9D-F17AA8BEC4FB}"/>
              </a:ext>
            </a:extLst>
          </p:cNvPr>
          <p:cNvSpPr txBox="1">
            <a:spLocks noChangeArrowheads="1"/>
          </p:cNvSpPr>
          <p:nvPr/>
        </p:nvSpPr>
        <p:spPr bwMode="auto">
          <a:xfrm>
            <a:off x="495300" y="962025"/>
            <a:ext cx="9163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Symmetry</a:t>
            </a:r>
          </a:p>
          <a:p>
            <a:pPr eaLnBrk="1" hangingPunct="1"/>
            <a:endParaRPr lang="en-US" altLang="en-US" dirty="0"/>
          </a:p>
          <a:p>
            <a:pPr eaLnBrk="1" hangingPunct="1"/>
            <a:r>
              <a:rPr lang="en-US" altLang="en-US" dirty="0"/>
              <a:t>A distribution is </a:t>
            </a:r>
            <a:r>
              <a:rPr lang="en-US" altLang="en-US" i="1" dirty="0">
                <a:solidFill>
                  <a:schemeClr val="tx2"/>
                </a:solidFill>
              </a:rPr>
              <a:t>symmetric</a:t>
            </a:r>
            <a:r>
              <a:rPr lang="en-US" altLang="en-US" dirty="0"/>
              <a:t> if the halves on either side of the   center look, at least approximately, like mirror images.</a:t>
            </a:r>
          </a:p>
        </p:txBody>
      </p:sp>
      <p:pic>
        <p:nvPicPr>
          <p:cNvPr id="9" name="Picture 9" descr="Ch06-2-03">
            <a:extLst>
              <a:ext uri="{FF2B5EF4-FFF2-40B4-BE49-F238E27FC236}">
                <a16:creationId xmlns:a16="http://schemas.microsoft.com/office/drawing/2014/main" id="{DD9BBBEF-3132-194F-ABD1-9E0ABD602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2708275"/>
            <a:ext cx="76152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9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42624"/>
            <a:ext cx="8389565" cy="1096875"/>
          </a:xfrm>
        </p:spPr>
        <p:txBody>
          <a:bodyPr/>
          <a:lstStyle/>
          <a:p>
            <a:r>
              <a:rPr lang="en-US" dirty="0">
                <a:latin typeface="+mn-lt"/>
              </a:rPr>
              <a:t>3.2  </a:t>
            </a:r>
            <a:r>
              <a:rPr lang="en-US" dirty="0"/>
              <a:t>Shape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3-</a:t>
            </a:r>
            <a:fld id="{DDBE135E-2566-4748-853C-8A3B78F0FB00}" type="slidenum">
              <a:rPr lang="en-GB" smtClean="0"/>
              <a:pPr/>
              <a:t>9</a:t>
            </a:fld>
            <a:endParaRPr lang="en-GB" dirty="0"/>
          </a:p>
        </p:txBody>
      </p:sp>
      <p:sp>
        <p:nvSpPr>
          <p:cNvPr id="7" name="Text Box 7">
            <a:extLst>
              <a:ext uri="{FF2B5EF4-FFF2-40B4-BE49-F238E27FC236}">
                <a16:creationId xmlns:a16="http://schemas.microsoft.com/office/drawing/2014/main" id="{F7F0D004-B81B-634B-952B-0134E120E063}"/>
              </a:ext>
            </a:extLst>
          </p:cNvPr>
          <p:cNvSpPr txBox="1">
            <a:spLocks noChangeArrowheads="1"/>
          </p:cNvSpPr>
          <p:nvPr/>
        </p:nvSpPr>
        <p:spPr bwMode="auto">
          <a:xfrm>
            <a:off x="495300" y="962025"/>
            <a:ext cx="83895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Symmetry</a:t>
            </a:r>
          </a:p>
          <a:p>
            <a:pPr eaLnBrk="1" hangingPunct="1"/>
            <a:endParaRPr lang="en-US" altLang="en-US" dirty="0"/>
          </a:p>
          <a:p>
            <a:pPr eaLnBrk="1" hangingPunct="1"/>
            <a:r>
              <a:rPr lang="en-US" altLang="en-US" dirty="0"/>
              <a:t>The thinner ends of a distribution are called the </a:t>
            </a:r>
            <a:r>
              <a:rPr lang="en-US" altLang="en-US" i="1" dirty="0">
                <a:solidFill>
                  <a:schemeClr val="tx2"/>
                </a:solidFill>
              </a:rPr>
              <a:t>tails</a:t>
            </a:r>
            <a:r>
              <a:rPr lang="en-US" altLang="en-US" dirty="0"/>
              <a:t>. If one tail stretches out farther than the other, the distribution is said to be </a:t>
            </a:r>
            <a:r>
              <a:rPr lang="en-US" altLang="en-US" i="1" dirty="0">
                <a:solidFill>
                  <a:schemeClr val="tx2"/>
                </a:solidFill>
              </a:rPr>
              <a:t>skewed</a:t>
            </a:r>
            <a:r>
              <a:rPr lang="en-US" altLang="en-US" dirty="0"/>
              <a:t> to the side of the longer tail. The distribution below is skewed to the right.</a:t>
            </a:r>
          </a:p>
        </p:txBody>
      </p:sp>
      <p:pic>
        <p:nvPicPr>
          <p:cNvPr id="8" name="Picture 9" descr="Ch06-2-04">
            <a:extLst>
              <a:ext uri="{FF2B5EF4-FFF2-40B4-BE49-F238E27FC236}">
                <a16:creationId xmlns:a16="http://schemas.microsoft.com/office/drawing/2014/main" id="{E3BBB2D8-8CB3-2D42-9E9C-EB770FD26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622" y="3314578"/>
            <a:ext cx="67167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696007"/>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4377</TotalTime>
  <Words>4280</Words>
  <Application>Microsoft Office PowerPoint</Application>
  <PresentationFormat>On-screen Show (4:3)</PresentationFormat>
  <Paragraphs>442</Paragraphs>
  <Slides>66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2" baseType="lpstr">
      <vt:lpstr>Arial</vt:lpstr>
      <vt:lpstr>Calibri</vt:lpstr>
      <vt:lpstr>Times New Roman</vt:lpstr>
      <vt:lpstr>TradeGothicLTPro</vt:lpstr>
      <vt:lpstr>Pearson</vt:lpstr>
      <vt:lpstr>Equation</vt:lpstr>
      <vt:lpstr>Chapter 3: Displaying and Describing Quantitative Data </vt:lpstr>
      <vt:lpstr>3.1  Visualizing Quantitative Variables     </vt:lpstr>
      <vt:lpstr>3.1  Visualizing Quantitative Variables     </vt:lpstr>
      <vt:lpstr>3.1  Visualizing Quantitative Variables     </vt:lpstr>
      <vt:lpstr>3.2  Shape      </vt:lpstr>
      <vt:lpstr>3.2  Shape      </vt:lpstr>
      <vt:lpstr>3.2  Shape      </vt:lpstr>
      <vt:lpstr>3.2  Shape      </vt:lpstr>
      <vt:lpstr>3.2  Shape      </vt:lpstr>
      <vt:lpstr>3.2  Shape      </vt:lpstr>
      <vt:lpstr>3.2  Shape      </vt:lpstr>
      <vt:lpstr>3.2  Shape      </vt:lpstr>
      <vt:lpstr>3.2  Shape      </vt:lpstr>
      <vt:lpstr>3.3  Center     </vt:lpstr>
      <vt:lpstr>3.3  Center     </vt:lpstr>
      <vt:lpstr>3.3  Center     </vt:lpstr>
      <vt:lpstr>3.4  Spread of the Distribution       </vt:lpstr>
      <vt:lpstr>3.4  Spread of the Distribution       </vt:lpstr>
      <vt:lpstr>3.4  Spread of the Distribution       </vt:lpstr>
      <vt:lpstr>3.4  Spread of the Distribution       </vt:lpstr>
      <vt:lpstr>3.4  Spread of the Distribution       </vt:lpstr>
      <vt:lpstr>3.5 Shape, Center, and Spread—A Summary        </vt:lpstr>
      <vt:lpstr>3.5 Shape, Center, and Spread—A Summary        </vt:lpstr>
      <vt:lpstr>3.6  Standardizing Variables         </vt:lpstr>
      <vt:lpstr>3.6  Standardizing Variables         </vt:lpstr>
      <vt:lpstr>3.6  Standardizing Variables         </vt:lpstr>
      <vt:lpstr>3.6  Standardizing Variables         </vt:lpstr>
      <vt:lpstr>3.6  Standardizing Variables         </vt:lpstr>
      <vt:lpstr>3.7  Five-Number Summary  and Boxplots          </vt:lpstr>
      <vt:lpstr>3.7  Five-Number Summary  and Boxplots          </vt:lpstr>
      <vt:lpstr>3.7  Five-Number Summary  and Boxplots          </vt:lpstr>
      <vt:lpstr>3.7  Five-Number Summary  and Boxplots          </vt:lpstr>
      <vt:lpstr>3.7  Five-Number Summary  and Boxplots          </vt:lpstr>
      <vt:lpstr>3.8  Comparing Groups           </vt:lpstr>
      <vt:lpstr>3.8  Comparing Groups           </vt:lpstr>
      <vt:lpstr>3.8  Comparing Groups           </vt:lpstr>
      <vt:lpstr>3.8  Comparing Groups           </vt:lpstr>
      <vt:lpstr>3.8  Comparing Groups           </vt:lpstr>
      <vt:lpstr>3.8  Comparing Groups           </vt:lpstr>
      <vt:lpstr>3.8  Comparing Groups           </vt:lpstr>
      <vt:lpstr>3.8  Comparing Groups           </vt:lpstr>
      <vt:lpstr>3.9  Identifying Outliers            </vt:lpstr>
      <vt:lpstr>3.9  Identifying Outliers            </vt:lpstr>
      <vt:lpstr>3.9  Identifying Outliers            </vt:lpstr>
      <vt:lpstr>3.9  Identifying Outliers            </vt:lpstr>
      <vt:lpstr>3.10  Time Series Plots             </vt:lpstr>
      <vt:lpstr>3.10  Time Series Plots             </vt:lpstr>
      <vt:lpstr>3.10  Time Series Plots             </vt:lpstr>
      <vt:lpstr>3.10  Time Series Plots             </vt:lpstr>
      <vt:lpstr>3.10  Time Series Plots             </vt:lpstr>
      <vt:lpstr>3.10  Time Series Plots             </vt:lpstr>
      <vt:lpstr>3.11  Transforming Skewed Data               </vt:lpstr>
      <vt:lpstr>3.11  Transforming Skewed Data               </vt:lpstr>
      <vt:lpstr>3.11  Transforming Skewed Data               </vt:lpstr>
      <vt:lpstr>3.11  Transforming Skewed Data               </vt:lpstr>
      <vt:lpstr>PowerPoint Presentation</vt:lpstr>
      <vt:lpstr>PowerPoint Presentation</vt:lpstr>
      <vt:lpstr>PowerPoint Presentation</vt:lpstr>
      <vt:lpstr>PowerPoint Presentation</vt:lpstr>
      <vt:lpstr>FROM LEARNING TO EARNING   </vt:lpstr>
      <vt:lpstr>FROM LEARNING TO EARNING   </vt:lpstr>
      <vt:lpstr>FROM LEARNING TO EARNING   </vt:lpstr>
      <vt:lpstr>FROM LEARNING TO EARNING   </vt:lpstr>
      <vt:lpstr>FROM LEARNING TO EARNING   </vt:lpstr>
      <vt:lpstr>FROM LEARNING TO EARNING   </vt:lpstr>
      <vt:lpstr>FROM LEARNING TO EARNING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Sharpe Business Statistics 4th Edition</dc:title>
  <dc:subject/>
  <dc:creator/>
  <cp:keywords/>
  <dc:description/>
  <cp:lastModifiedBy>Shankar, Nitin</cp:lastModifiedBy>
  <cp:revision>243</cp:revision>
  <dcterms:created xsi:type="dcterms:W3CDTF">2015-06-15T13:50:26Z</dcterms:created>
  <dcterms:modified xsi:type="dcterms:W3CDTF">2020-10-27T12:10:34Z</dcterms:modified>
  <cp:category/>
</cp:coreProperties>
</file>